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notesMasterIdLst>
    <p:notesMasterId r:id="rId5"/>
  </p:notesMasterIdLst>
  <p:handoutMasterIdLst>
    <p:handoutMasterId r:id="rId39"/>
  </p:handoutMasterIdLst>
  <p:sldIdLst>
    <p:sldId id="257" r:id="rId4"/>
    <p:sldId id="299" r:id="rId6"/>
    <p:sldId id="264" r:id="rId7"/>
    <p:sldId id="304" r:id="rId8"/>
    <p:sldId id="305" r:id="rId9"/>
    <p:sldId id="306" r:id="rId10"/>
    <p:sldId id="307" r:id="rId11"/>
    <p:sldId id="309" r:id="rId12"/>
    <p:sldId id="311" r:id="rId13"/>
    <p:sldId id="312" r:id="rId14"/>
    <p:sldId id="313" r:id="rId15"/>
    <p:sldId id="310" r:id="rId16"/>
    <p:sldId id="314" r:id="rId17"/>
    <p:sldId id="317" r:id="rId18"/>
    <p:sldId id="315" r:id="rId19"/>
    <p:sldId id="318" r:id="rId20"/>
    <p:sldId id="316" r:id="rId21"/>
    <p:sldId id="320" r:id="rId22"/>
    <p:sldId id="321" r:id="rId23"/>
    <p:sldId id="322" r:id="rId24"/>
    <p:sldId id="323" r:id="rId25"/>
    <p:sldId id="328" r:id="rId26"/>
    <p:sldId id="324" r:id="rId27"/>
    <p:sldId id="325" r:id="rId28"/>
    <p:sldId id="326" r:id="rId29"/>
    <p:sldId id="327" r:id="rId30"/>
    <p:sldId id="319" r:id="rId31"/>
    <p:sldId id="308" r:id="rId32"/>
    <p:sldId id="329" r:id="rId33"/>
    <p:sldId id="330" r:id="rId34"/>
    <p:sldId id="331" r:id="rId35"/>
    <p:sldId id="332" r:id="rId36"/>
    <p:sldId id="333" r:id="rId37"/>
    <p:sldId id="334" r:id="rId3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61422"/>
    <a:srgbClr val="4180A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420" autoAdjust="0"/>
    <p:restoredTop sz="94660"/>
  </p:normalViewPr>
  <p:slideViewPr>
    <p:cSldViewPr snapToGrid="0">
      <p:cViewPr varScale="1">
        <p:scale>
          <a:sx n="130" d="100"/>
          <a:sy n="130" d="100"/>
        </p:scale>
        <p:origin x="132" y="36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2" Type="http://schemas.openxmlformats.org/officeDocument/2006/relationships/tableStyles" Target="tableStyles.xml"/><Relationship Id="rId41" Type="http://schemas.openxmlformats.org/officeDocument/2006/relationships/viewProps" Target="viewProps.xml"/><Relationship Id="rId40" Type="http://schemas.openxmlformats.org/officeDocument/2006/relationships/presProps" Target="presProps.xml"/><Relationship Id="rId4" Type="http://schemas.openxmlformats.org/officeDocument/2006/relationships/slide" Target="slides/slide1.xml"/><Relationship Id="rId39" Type="http://schemas.openxmlformats.org/officeDocument/2006/relationships/handoutMaster" Target="handoutMasters/handoutMaster1.xml"/><Relationship Id="rId38" Type="http://schemas.openxmlformats.org/officeDocument/2006/relationships/slide" Target="slides/slide34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6C064A-D61B-4B21-B757-51A9B82445B8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305E07-67EA-4042-A3F6-853A8AD8D20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F5ED54-37BF-4A37-8AE3-4DA4C6C1967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CEA792-08B3-4A15-9729-343F8E6FD0C5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AEFA7-F12C-44B2-9E95-B3C34BEE955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9" Type="http://schemas.openxmlformats.org/officeDocument/2006/relationships/tags" Target="../tags/tag6.xml"/><Relationship Id="rId8" Type="http://schemas.openxmlformats.org/officeDocument/2006/relationships/tags" Target="../tags/tag5.xml"/><Relationship Id="rId7" Type="http://schemas.openxmlformats.org/officeDocument/2006/relationships/tags" Target="../tags/tag4.xml"/><Relationship Id="rId6" Type="http://schemas.openxmlformats.org/officeDocument/2006/relationships/tags" Target="../tags/tag3.xml"/><Relationship Id="rId5" Type="http://schemas.openxmlformats.org/officeDocument/2006/relationships/image" Target="NULL" TargetMode="External"/><Relationship Id="rId4" Type="http://schemas.openxmlformats.org/officeDocument/2006/relationships/image" Target="../media/image1.png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1" Type="http://schemas.openxmlformats.org/officeDocument/2006/relationships/tags" Target="../tags/tag8.xml"/><Relationship Id="rId10" Type="http://schemas.openxmlformats.org/officeDocument/2006/relationships/tags" Target="../tags/tag7.xml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6" Type="http://schemas.openxmlformats.org/officeDocument/2006/relationships/tags" Target="../tags/tag13.xml"/><Relationship Id="rId5" Type="http://schemas.openxmlformats.org/officeDocument/2006/relationships/tags" Target="../tags/tag12.xml"/><Relationship Id="rId4" Type="http://schemas.openxmlformats.org/officeDocument/2006/relationships/tags" Target="../tags/tag11.xml"/><Relationship Id="rId3" Type="http://schemas.openxmlformats.org/officeDocument/2006/relationships/tags" Target="../tags/tag10.xml"/><Relationship Id="rId2" Type="http://schemas.openxmlformats.org/officeDocument/2006/relationships/tags" Target="../tags/tag9.xm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9" Type="http://schemas.openxmlformats.org/officeDocument/2006/relationships/tags" Target="../tags/tag18.xml"/><Relationship Id="rId8" Type="http://schemas.openxmlformats.org/officeDocument/2006/relationships/tags" Target="../tags/tag17.xml"/><Relationship Id="rId7" Type="http://schemas.openxmlformats.org/officeDocument/2006/relationships/image" Target="../media/image3.png"/><Relationship Id="rId6" Type="http://schemas.openxmlformats.org/officeDocument/2006/relationships/tags" Target="../tags/tag16.xml"/><Relationship Id="rId5" Type="http://schemas.openxmlformats.org/officeDocument/2006/relationships/image" Target="NULL" TargetMode="External"/><Relationship Id="rId4" Type="http://schemas.openxmlformats.org/officeDocument/2006/relationships/image" Target="../media/image2.png"/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1" Type="http://schemas.openxmlformats.org/officeDocument/2006/relationships/tags" Target="../tags/tag20.xml"/><Relationship Id="rId10" Type="http://schemas.openxmlformats.org/officeDocument/2006/relationships/tags" Target="../tags/tag19.xml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9" Type="http://schemas.openxmlformats.org/officeDocument/2006/relationships/tags" Target="../tags/tag26.xml"/><Relationship Id="rId8" Type="http://schemas.openxmlformats.org/officeDocument/2006/relationships/tags" Target="../tags/tag25.xml"/><Relationship Id="rId7" Type="http://schemas.openxmlformats.org/officeDocument/2006/relationships/tags" Target="../tags/tag24.xml"/><Relationship Id="rId6" Type="http://schemas.openxmlformats.org/officeDocument/2006/relationships/tags" Target="../tags/tag23.xml"/><Relationship Id="rId5" Type="http://schemas.openxmlformats.org/officeDocument/2006/relationships/image" Target="NULL" TargetMode="External"/><Relationship Id="rId4" Type="http://schemas.openxmlformats.org/officeDocument/2006/relationships/image" Target="../media/image4.png"/><Relationship Id="rId3" Type="http://schemas.openxmlformats.org/officeDocument/2006/relationships/tags" Target="../tags/tag22.xml"/><Relationship Id="rId2" Type="http://schemas.openxmlformats.org/officeDocument/2006/relationships/tags" Target="../tags/tag21.xml"/><Relationship Id="rId10" Type="http://schemas.openxmlformats.org/officeDocument/2006/relationships/tags" Target="../tags/tag27.xm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7" Type="http://schemas.openxmlformats.org/officeDocument/2006/relationships/tags" Target="../tags/tag33.xml"/><Relationship Id="rId6" Type="http://schemas.openxmlformats.org/officeDocument/2006/relationships/tags" Target="../tags/tag32.xml"/><Relationship Id="rId5" Type="http://schemas.openxmlformats.org/officeDocument/2006/relationships/tags" Target="../tags/tag31.xml"/><Relationship Id="rId4" Type="http://schemas.openxmlformats.org/officeDocument/2006/relationships/tags" Target="../tags/tag30.xml"/><Relationship Id="rId3" Type="http://schemas.openxmlformats.org/officeDocument/2006/relationships/tags" Target="../tags/tag29.xml"/><Relationship Id="rId2" Type="http://schemas.openxmlformats.org/officeDocument/2006/relationships/tags" Target="../tags/tag28.xm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9" Type="http://schemas.openxmlformats.org/officeDocument/2006/relationships/tags" Target="../tags/tag41.xml"/><Relationship Id="rId8" Type="http://schemas.openxmlformats.org/officeDocument/2006/relationships/tags" Target="../tags/tag40.xml"/><Relationship Id="rId7" Type="http://schemas.openxmlformats.org/officeDocument/2006/relationships/tags" Target="../tags/tag39.xml"/><Relationship Id="rId6" Type="http://schemas.openxmlformats.org/officeDocument/2006/relationships/tags" Target="../tags/tag38.xml"/><Relationship Id="rId5" Type="http://schemas.openxmlformats.org/officeDocument/2006/relationships/tags" Target="../tags/tag37.xml"/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5" Type="http://schemas.openxmlformats.org/officeDocument/2006/relationships/tags" Target="../tags/tag45.xml"/><Relationship Id="rId4" Type="http://schemas.openxmlformats.org/officeDocument/2006/relationships/tags" Target="../tags/tag44.xml"/><Relationship Id="rId3" Type="http://schemas.openxmlformats.org/officeDocument/2006/relationships/tags" Target="../tags/tag43.xml"/><Relationship Id="rId2" Type="http://schemas.openxmlformats.org/officeDocument/2006/relationships/tags" Target="../tags/tag42.xml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4" Type="http://schemas.openxmlformats.org/officeDocument/2006/relationships/tags" Target="../tags/tag48.xml"/><Relationship Id="rId3" Type="http://schemas.openxmlformats.org/officeDocument/2006/relationships/tags" Target="../tags/tag47.xml"/><Relationship Id="rId2" Type="http://schemas.openxmlformats.org/officeDocument/2006/relationships/tags" Target="../tags/tag46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5" Type="http://schemas.openxmlformats.org/officeDocument/2006/relationships/tags" Target="../tags/tag52.xml"/><Relationship Id="rId4" Type="http://schemas.openxmlformats.org/officeDocument/2006/relationships/tags" Target="../tags/tag51.xml"/><Relationship Id="rId3" Type="http://schemas.openxmlformats.org/officeDocument/2006/relationships/tags" Target="../tags/tag50.xml"/><Relationship Id="rId2" Type="http://schemas.openxmlformats.org/officeDocument/2006/relationships/tags" Target="../tags/tag49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6" Type="http://schemas.openxmlformats.org/officeDocument/2006/relationships/tags" Target="../tags/tag57.xml"/><Relationship Id="rId5" Type="http://schemas.openxmlformats.org/officeDocument/2006/relationships/tags" Target="../tags/tag56.xml"/><Relationship Id="rId4" Type="http://schemas.openxmlformats.org/officeDocument/2006/relationships/tags" Target="../tags/tag55.xml"/><Relationship Id="rId3" Type="http://schemas.openxmlformats.org/officeDocument/2006/relationships/tags" Target="../tags/tag54.xml"/><Relationship Id="rId2" Type="http://schemas.openxmlformats.org/officeDocument/2006/relationships/tags" Target="../tags/tag53.xm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9" Type="http://schemas.openxmlformats.org/officeDocument/2006/relationships/tags" Target="../tags/tag63.xml"/><Relationship Id="rId8" Type="http://schemas.openxmlformats.org/officeDocument/2006/relationships/tags" Target="../tags/tag62.xml"/><Relationship Id="rId7" Type="http://schemas.openxmlformats.org/officeDocument/2006/relationships/tags" Target="../tags/tag61.xml"/><Relationship Id="rId6" Type="http://schemas.openxmlformats.org/officeDocument/2006/relationships/tags" Target="../tags/tag60.xml"/><Relationship Id="rId5" Type="http://schemas.openxmlformats.org/officeDocument/2006/relationships/image" Target="NULL" TargetMode="External"/><Relationship Id="rId4" Type="http://schemas.openxmlformats.org/officeDocument/2006/relationships/image" Target="../media/image5.png"/><Relationship Id="rId3" Type="http://schemas.openxmlformats.org/officeDocument/2006/relationships/tags" Target="../tags/tag59.xml"/><Relationship Id="rId2" Type="http://schemas.openxmlformats.org/officeDocument/2006/relationships/tags" Target="../tags/tag58.xml"/><Relationship Id="rId10" Type="http://schemas.openxmlformats.org/officeDocument/2006/relationships/tags" Target="../tags/tag64.xml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04205-67A0-46A8-ACF0-7354F2BB1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44C97-CFD8-4B1A-9809-75060EC224F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04205-67A0-46A8-ACF0-7354F2BB1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44C97-CFD8-4B1A-9809-75060EC224F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04205-67A0-46A8-ACF0-7354F2BB1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44C97-CFD8-4B1A-9809-75060EC224F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accent2">
                  <a:lumMod val="40000"/>
                  <a:lumOff val="60000"/>
                  <a:alpha val="34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@png2x_01_封面" descr="C:/Users/kingsoft/AppData/Local/Temp/fig2wpp/@png2x_01_封面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 r:link="rId5"/>
          <a:stretch>
            <a:fillRect/>
          </a:stretch>
        </p:blipFill>
        <p:spPr>
          <a:xfrm>
            <a:off x="3812540" y="401955"/>
            <a:ext cx="8375650" cy="645541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6"/>
            </p:custDataLst>
          </p:nvPr>
        </p:nvSpPr>
        <p:spPr>
          <a:xfrm>
            <a:off x="838200" y="2455545"/>
            <a:ext cx="5974080" cy="2397760"/>
          </a:xfrm>
        </p:spPr>
        <p:txBody>
          <a:bodyPr wrap="square" anchor="t" anchorCtr="0">
            <a:normAutofit/>
          </a:bodyPr>
          <a:lstStyle>
            <a:lvl1pPr algn="l">
              <a:lnSpc>
                <a:spcPct val="100000"/>
              </a:lnSpc>
              <a:defRPr sz="4400">
                <a:latin typeface="+mj-lt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>
              <a:latin typeface="+mj-lt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7"/>
            </p:custDataLst>
          </p:nvPr>
        </p:nvSpPr>
        <p:spPr>
          <a:xfrm>
            <a:off x="838200" y="1426235"/>
            <a:ext cx="5974080" cy="972000"/>
          </a:xfrm>
        </p:spPr>
        <p:txBody>
          <a:bodyPr wrap="square"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000">
                <a:latin typeface="+mj-lt"/>
              </a:defRPr>
            </a:lvl1pPr>
            <a:lvl2pPr marL="457200" indent="0" algn="ctr">
              <a:buNone/>
              <a:defRPr sz="2000">
                <a:latin typeface="+mj-lt"/>
              </a:defRPr>
            </a:lvl2pPr>
            <a:lvl3pPr marL="914400" indent="0" algn="ctr">
              <a:buNone/>
              <a:defRPr sz="1800">
                <a:latin typeface="+mj-lt"/>
              </a:defRPr>
            </a:lvl3pPr>
            <a:lvl4pPr marL="1371600" indent="0" algn="ctr">
              <a:buNone/>
              <a:defRPr sz="1600">
                <a:latin typeface="+mj-lt"/>
              </a:defRPr>
            </a:lvl4pPr>
            <a:lvl5pPr marL="1828800" indent="0" algn="ctr">
              <a:buNone/>
              <a:defRPr sz="1600">
                <a:latin typeface="+mj-lt"/>
              </a:defRPr>
            </a:lvl5pPr>
            <a:lvl6pPr marL="2286000" indent="0" algn="ctr">
              <a:buNone/>
              <a:defRPr sz="1600">
                <a:latin typeface="+mj-lt"/>
              </a:defRPr>
            </a:lvl6pPr>
            <a:lvl7pPr marL="2743200" indent="0" algn="ctr">
              <a:buNone/>
              <a:defRPr sz="1600">
                <a:latin typeface="+mj-lt"/>
              </a:defRPr>
            </a:lvl7pPr>
            <a:lvl8pPr marL="3200400" indent="0" algn="ctr">
              <a:buNone/>
              <a:defRPr sz="1600">
                <a:latin typeface="+mj-lt"/>
              </a:defRPr>
            </a:lvl8pPr>
            <a:lvl9pPr marL="3657600" indent="0" algn="ctr">
              <a:buNone/>
              <a:defRPr sz="1600">
                <a:latin typeface="+mj-lt"/>
              </a:defRPr>
            </a:lvl9pPr>
          </a:lstStyle>
          <a:p>
            <a:r>
              <a:rPr lang="en-US" dirty="0">
                <a:latin typeface="+mj-lt"/>
              </a:rPr>
              <a:t>Click to add subtitle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8610600" y="6356350"/>
            <a:ext cx="2743200" cy="365125"/>
          </a:xfrm>
        </p:spPr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  <p:sp>
        <p:nvSpPr>
          <p:cNvPr id="24" name="署名占位符 10"/>
          <p:cNvSpPr>
            <a:spLocks noGrp="1"/>
          </p:cNvSpPr>
          <p:nvPr>
            <p:ph type="body" sz="quarter" idx="17" hasCustomPrompt="1"/>
            <p:custDataLst>
              <p:tags r:id="rId11"/>
            </p:custDataLst>
          </p:nvPr>
        </p:nvSpPr>
        <p:spPr>
          <a:xfrm>
            <a:off x="838200" y="4968875"/>
            <a:ext cx="5974080" cy="1186815"/>
          </a:xfrm>
        </p:spPr>
        <p:txBody>
          <a:bodyPr wrap="square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2000" b="0">
                <a:latin typeface="+mn-lt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j-lt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Catalo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accent2">
                  <a:lumMod val="40000"/>
                  <a:lumOff val="60000"/>
                  <a:alpha val="34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@png2x_bottom_目录" descr="C:/Users/kingsoft/AppData/Local/Temp/fig2wpp/@png2x_bottom_目录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 r:link="rId5"/>
          <a:stretch>
            <a:fillRect/>
          </a:stretch>
        </p:blipFill>
        <p:spPr>
          <a:xfrm>
            <a:off x="0" y="5715000"/>
            <a:ext cx="3154680" cy="1143000"/>
          </a:xfrm>
          <a:prstGeom prst="rect">
            <a:avLst/>
          </a:prstGeom>
        </p:spPr>
      </p:pic>
      <p:pic>
        <p:nvPicPr>
          <p:cNvPr id="13" name="@png2x_top_目录" descr="C:/Users/kingsoft/AppData/Local/Temp/fig2wpp/@png2x_top_目录.pn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 r:link="rId5"/>
          <a:stretch>
            <a:fillRect/>
          </a:stretch>
        </p:blipFill>
        <p:spPr>
          <a:xfrm>
            <a:off x="7827010" y="0"/>
            <a:ext cx="3712210" cy="172783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8"/>
            </p:custDataLst>
          </p:nvPr>
        </p:nvSpPr>
        <p:spPr>
          <a:xfrm>
            <a:off x="1490472" y="863917"/>
            <a:ext cx="9281160" cy="777608"/>
          </a:xfrm>
        </p:spPr>
        <p:txBody>
          <a:bodyPr wrap="square" anchor="ctr">
            <a:normAutofit/>
          </a:bodyPr>
          <a:lstStyle>
            <a:lvl1pPr algn="l">
              <a:defRPr sz="4000">
                <a:latin typeface="+mj-lt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accent2">
                  <a:lumMod val="40000"/>
                  <a:lumOff val="60000"/>
                  <a:alpha val="34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@png2x_02_章节" descr="C:/Users/kingsoft/AppData/Local/Temp/fig2wpp/@png2x_02_章节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 r:link="rId5"/>
          <a:stretch>
            <a:fillRect/>
          </a:stretch>
        </p:blipFill>
        <p:spPr>
          <a:xfrm>
            <a:off x="0" y="0"/>
            <a:ext cx="8366760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3758565" y="3337560"/>
            <a:ext cx="7410450" cy="2409825"/>
          </a:xfrm>
        </p:spPr>
        <p:txBody>
          <a:bodyPr wrap="square" anchor="t" anchorCtr="0">
            <a:normAutofit/>
          </a:bodyPr>
          <a:lstStyle>
            <a:lvl1pPr algn="r">
              <a:defRPr sz="3600">
                <a:latin typeface="+mj-lt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8" name="节编号 3"/>
          <p:cNvSpPr>
            <a:spLocks noGrp="1"/>
          </p:cNvSpPr>
          <p:nvPr>
            <p:ph type="body" sz="quarter" idx="13" hasCustomPrompt="1"/>
            <p:custDataLst>
              <p:tags r:id="rId7"/>
            </p:custDataLst>
          </p:nvPr>
        </p:nvSpPr>
        <p:spPr>
          <a:xfrm>
            <a:off x="3759200" y="1056640"/>
            <a:ext cx="7409815" cy="2280920"/>
          </a:xfrm>
        </p:spPr>
        <p:txBody>
          <a:bodyPr wrap="none" anchor="b" anchorCtr="0">
            <a:normAutofit/>
          </a:bodyPr>
          <a:lstStyle>
            <a:lvl1pPr marL="0" indent="0" algn="r">
              <a:buNone/>
              <a:defRPr sz="5800" b="1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日期占位符 4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5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6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/>
        <p:txBody>
          <a:bodyPr vert="horz" wrap="square" lIns="0" tIns="0" rIns="0" bIns="0" rtlCol="0" anchor="ctr">
            <a:normAutofit/>
          </a:bodyPr>
          <a:lstStyle>
            <a:lvl1pPr>
              <a:defRPr lang="en-US" dirty="0">
                <a:latin typeface="+mj-lt"/>
              </a:defRPr>
            </a:lvl1pPr>
          </a:lstStyle>
          <a:p>
            <a:pPr lvl="0"/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  <p:custDataLst>
              <p:tags r:id="rId3"/>
            </p:custDataLst>
          </p:nvPr>
        </p:nvSpPr>
        <p:spPr>
          <a:xfrm>
            <a:off x="695960" y="1301750"/>
            <a:ext cx="5323840" cy="4875850"/>
          </a:xfrm>
        </p:spPr>
        <p:txBody>
          <a:bodyPr wrap="square">
            <a:normAutofit/>
          </a:bodyPr>
          <a:lstStyle/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  <p:custDataLst>
              <p:tags r:id="rId4"/>
            </p:custDataLst>
          </p:nvPr>
        </p:nvSpPr>
        <p:spPr>
          <a:xfrm>
            <a:off x="6172200" y="1301750"/>
            <a:ext cx="5323840" cy="4875850"/>
          </a:xfrm>
        </p:spPr>
        <p:txBody>
          <a:bodyPr wrap="square">
            <a:normAutofit/>
          </a:bodyPr>
          <a:lstStyle/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698506" y="266702"/>
            <a:ext cx="10795086" cy="863607"/>
          </a:xfrm>
        </p:spPr>
        <p:txBody>
          <a:bodyPr vert="horz" wrap="square" lIns="0" tIns="0" rIns="0" bIns="0" rtlCol="0" anchor="ctr">
            <a:normAutofit/>
          </a:bodyPr>
          <a:lstStyle>
            <a:lvl1pPr>
              <a:defRPr lang="en-US" dirty="0">
                <a:latin typeface="+mj-lt"/>
              </a:defRPr>
            </a:lvl1pPr>
          </a:lstStyle>
          <a:p>
            <a:pPr lvl="0"/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95960" y="1301750"/>
            <a:ext cx="5323840" cy="411303"/>
          </a:xfrm>
        </p:spPr>
        <p:txBody>
          <a:bodyPr wrap="square" anchor="b">
            <a:normAutofit/>
          </a:bodyPr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  <a:lvl6pPr marL="2286000" indent="0">
              <a:buNone/>
              <a:defRPr sz="1600" b="1">
                <a:latin typeface="+mj-lt"/>
              </a:defRPr>
            </a:lvl6pPr>
            <a:lvl7pPr marL="2743200" indent="0">
              <a:buNone/>
              <a:defRPr sz="1600" b="1">
                <a:latin typeface="+mj-lt"/>
              </a:defRPr>
            </a:lvl7pPr>
            <a:lvl8pPr marL="3200400" indent="0">
              <a:buNone/>
              <a:defRPr sz="1600" b="1">
                <a:latin typeface="+mj-lt"/>
              </a:defRPr>
            </a:lvl8pPr>
            <a:lvl9pPr marL="3657600" indent="0">
              <a:buNone/>
              <a:defRPr sz="1600" b="1">
                <a:latin typeface="+mj-lt"/>
              </a:defRPr>
            </a:lvl9pPr>
          </a:lstStyle>
          <a:p>
            <a:pPr lvl="0"/>
            <a:r>
              <a:rPr lang="en-US" dirty="0">
                <a:latin typeface="+mj-lt"/>
              </a:rPr>
              <a:t>Click to add text</a:t>
            </a:r>
            <a:endParaRPr 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  <p:custDataLst>
              <p:tags r:id="rId4"/>
            </p:custDataLst>
          </p:nvPr>
        </p:nvSpPr>
        <p:spPr>
          <a:xfrm>
            <a:off x="695960" y="1875099"/>
            <a:ext cx="5323840" cy="4300276"/>
          </a:xfrm>
        </p:spPr>
        <p:txBody>
          <a:bodyPr wrap="square">
            <a:normAutofit/>
          </a:bodyPr>
          <a:lstStyle/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172200" y="1301750"/>
            <a:ext cx="5323840" cy="411303"/>
          </a:xfrm>
        </p:spPr>
        <p:txBody>
          <a:bodyPr wrap="square" anchor="b">
            <a:normAutofit/>
          </a:bodyPr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  <a:lvl6pPr marL="2286000" indent="0">
              <a:buNone/>
              <a:defRPr sz="1600" b="1">
                <a:latin typeface="+mj-lt"/>
              </a:defRPr>
            </a:lvl6pPr>
            <a:lvl7pPr marL="2743200" indent="0">
              <a:buNone/>
              <a:defRPr sz="1600" b="1">
                <a:latin typeface="+mj-lt"/>
              </a:defRPr>
            </a:lvl7pPr>
            <a:lvl8pPr marL="3200400" indent="0">
              <a:buNone/>
              <a:defRPr sz="1600" b="1">
                <a:latin typeface="+mj-lt"/>
              </a:defRPr>
            </a:lvl8pPr>
            <a:lvl9pPr marL="3657600" indent="0">
              <a:buNone/>
              <a:defRPr sz="1600" b="1">
                <a:latin typeface="+mj-lt"/>
              </a:defRPr>
            </a:lvl9pPr>
          </a:lstStyle>
          <a:p>
            <a:pPr lvl="0"/>
            <a:r>
              <a:rPr lang="en-US" dirty="0">
                <a:latin typeface="+mj-lt"/>
              </a:rPr>
              <a:t>Click to add text</a:t>
            </a:r>
            <a:endParaRPr 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  <p:custDataLst>
              <p:tags r:id="rId6"/>
            </p:custDataLst>
          </p:nvPr>
        </p:nvSpPr>
        <p:spPr>
          <a:xfrm>
            <a:off x="6172200" y="1875099"/>
            <a:ext cx="5323840" cy="4300276"/>
          </a:xfrm>
        </p:spPr>
        <p:txBody>
          <a:bodyPr wrap="square">
            <a:normAutofit/>
          </a:bodyPr>
          <a:lstStyle/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04205-67A0-46A8-ACF0-7354F2BB1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44C97-CFD8-4B1A-9809-75060EC224F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1"/>
          <p:cNvSpPr>
            <a:spLocks noGrp="1"/>
          </p:cNvSpPr>
          <p:nvPr>
            <p:ph idx="1" hasCustomPrompt="1"/>
            <p:custDataLst>
              <p:tags r:id="rId2"/>
            </p:custDataLst>
          </p:nvPr>
        </p:nvSpPr>
        <p:spPr>
          <a:xfrm>
            <a:off x="695960" y="360045"/>
            <a:ext cx="10801985" cy="5817870"/>
          </a:xfrm>
        </p:spPr>
        <p:txBody>
          <a:bodyPr wrap="square">
            <a:normAutofit/>
          </a:bodyPr>
          <a:lstStyle/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698506" y="266702"/>
            <a:ext cx="10795086" cy="863607"/>
          </a:xfrm>
        </p:spPr>
        <p:txBody>
          <a:bodyPr wrap="square">
            <a:normAutofit/>
          </a:bodyPr>
          <a:lstStyle/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95960" y="1301750"/>
            <a:ext cx="10799088" cy="405553"/>
          </a:xfrm>
        </p:spPr>
        <p:txBody>
          <a:bodyPr vert="horz" wrap="square" lIns="0" tIns="0" rIns="0" bIns="0" rtlCol="0" anchor="t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buClrTx/>
              <a:buSzTx/>
              <a:buFont typeface="Arial" panose="020B0604020202020204" pitchFamily="34" charset="0"/>
              <a:buNone/>
              <a:defRPr kumimoji="0" lang="en-US" sz="1800" b="0" i="0" u="none" strike="noStrike" kern="1200" cap="none" spc="0" normalizeH="0" baseline="0" noProof="1" dirty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>
                <a:latin typeface="+mj-lt"/>
                <a:sym typeface="+mn-ea"/>
              </a:rPr>
              <a:t>Click to add text</a:t>
            </a:r>
            <a:endParaRPr>
              <a:sym typeface="+mn-ea"/>
            </a:endParaRPr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accent2">
                  <a:lumMod val="40000"/>
                  <a:lumOff val="60000"/>
                  <a:alpha val="34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" name="@png2x_01_结束" descr="C:/Users/kingsoft/AppData/Local/Temp/fig2wpp/@png2x_01_结束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 r:link="rId5"/>
          <a:stretch>
            <a:fillRect/>
          </a:stretch>
        </p:blipFill>
        <p:spPr>
          <a:xfrm>
            <a:off x="0" y="0"/>
            <a:ext cx="8375650" cy="645541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6"/>
            </p:custDataLst>
          </p:nvPr>
        </p:nvSpPr>
        <p:spPr>
          <a:xfrm>
            <a:off x="6095400" y="731520"/>
            <a:ext cx="5257800" cy="2724480"/>
          </a:xfrm>
        </p:spPr>
        <p:txBody>
          <a:bodyPr wrap="square" lIns="0" rIns="0" anchor="b">
            <a:normAutofit/>
          </a:bodyPr>
          <a:lstStyle>
            <a:lvl1pPr algn="r">
              <a:lnSpc>
                <a:spcPct val="100000"/>
              </a:lnSpc>
              <a:defRPr sz="6000">
                <a:latin typeface="+mj-lt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8610600" y="6356350"/>
            <a:ext cx="2743200" cy="365125"/>
          </a:xfrm>
        </p:spPr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  <p:sp>
        <p:nvSpPr>
          <p:cNvPr id="24" name="署名占位符 10"/>
          <p:cNvSpPr>
            <a:spLocks noGrp="1"/>
          </p:cNvSpPr>
          <p:nvPr>
            <p:ph type="body" sz="quarter" idx="17" hasCustomPrompt="1"/>
            <p:custDataLst>
              <p:tags r:id="rId10"/>
            </p:custDataLst>
          </p:nvPr>
        </p:nvSpPr>
        <p:spPr>
          <a:xfrm>
            <a:off x="6096000" y="3943800"/>
            <a:ext cx="5257800" cy="2412550"/>
          </a:xfrm>
        </p:spPr>
        <p:txBody>
          <a:bodyPr wrap="square" rIns="0" anchor="t">
            <a:normAutofit/>
          </a:bodyPr>
          <a:lstStyle>
            <a:lvl1pPr marL="0" indent="0" algn="r">
              <a:lnSpc>
                <a:spcPct val="100000"/>
              </a:lnSpc>
              <a:buNone/>
              <a:defRPr sz="2000" b="0">
                <a:latin typeface="+mn-lt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04205-67A0-46A8-ACF0-7354F2BB1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44C97-CFD8-4B1A-9809-75060EC224F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04205-67A0-46A8-ACF0-7354F2BB1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44C97-CFD8-4B1A-9809-75060EC224F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04205-67A0-46A8-ACF0-7354F2BB1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44C97-CFD8-4B1A-9809-75060EC224F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04205-67A0-46A8-ACF0-7354F2BB1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44C97-CFD8-4B1A-9809-75060EC224F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04205-67A0-46A8-ACF0-7354F2BB1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44C97-CFD8-4B1A-9809-75060EC224F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04205-67A0-46A8-ACF0-7354F2BB1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44C97-CFD8-4B1A-9809-75060EC224F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04205-67A0-46A8-ACF0-7354F2BB1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44C97-CFD8-4B1A-9809-75060EC224F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5" Type="http://schemas.openxmlformats.org/officeDocument/2006/relationships/theme" Target="../theme/theme2.xml"/><Relationship Id="rId24" Type="http://schemas.openxmlformats.org/officeDocument/2006/relationships/tags" Target="../tags/tag73.xml"/><Relationship Id="rId23" Type="http://schemas.openxmlformats.org/officeDocument/2006/relationships/tags" Target="../tags/tag72.xml"/><Relationship Id="rId22" Type="http://schemas.openxmlformats.org/officeDocument/2006/relationships/tags" Target="../tags/tag71.xml"/><Relationship Id="rId21" Type="http://schemas.openxmlformats.org/officeDocument/2006/relationships/tags" Target="../tags/tag70.xml"/><Relationship Id="rId20" Type="http://schemas.openxmlformats.org/officeDocument/2006/relationships/tags" Target="../tags/tag69.xml"/><Relationship Id="rId2" Type="http://schemas.openxmlformats.org/officeDocument/2006/relationships/slideLayout" Target="../slideLayouts/slideLayout13.xml"/><Relationship Id="rId19" Type="http://schemas.openxmlformats.org/officeDocument/2006/relationships/tags" Target="../tags/tag68.xml"/><Relationship Id="rId18" Type="http://schemas.openxmlformats.org/officeDocument/2006/relationships/image" Target="../media/image7.png"/><Relationship Id="rId17" Type="http://schemas.openxmlformats.org/officeDocument/2006/relationships/tags" Target="../tags/tag67.xml"/><Relationship Id="rId16" Type="http://schemas.openxmlformats.org/officeDocument/2006/relationships/image" Target="NULL" TargetMode="External"/><Relationship Id="rId15" Type="http://schemas.openxmlformats.org/officeDocument/2006/relationships/image" Target="../media/image6.png"/><Relationship Id="rId14" Type="http://schemas.openxmlformats.org/officeDocument/2006/relationships/tags" Target="../tags/tag66.xml"/><Relationship Id="rId13" Type="http://schemas.openxmlformats.org/officeDocument/2006/relationships/tags" Target="../tags/tag65.xml"/><Relationship Id="rId12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604205-67A0-46A8-ACF0-7354F2BB1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644C97-CFD8-4B1A-9809-75060EC224F7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>
            <p:custDataLst>
              <p:tags r:id="rId13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accent2">
                  <a:lumMod val="40000"/>
                  <a:lumOff val="60000"/>
                  <a:alpha val="34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pic>
        <p:nvPicPr>
          <p:cNvPr id="11" name="@png2x_02_正文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15" r:link="rId16"/>
          <a:stretch>
            <a:fillRect/>
          </a:stretch>
        </p:blipFill>
        <p:spPr>
          <a:xfrm>
            <a:off x="1587" y="0"/>
            <a:ext cx="4279265" cy="2276475"/>
          </a:xfrm>
          <a:prstGeom prst="rect">
            <a:avLst/>
          </a:prstGeom>
        </p:spPr>
      </p:pic>
      <p:pic>
        <p:nvPicPr>
          <p:cNvPr id="12" name="@png2x_01_正文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18" r:link="rId16"/>
          <a:stretch>
            <a:fillRect/>
          </a:stretch>
        </p:blipFill>
        <p:spPr>
          <a:xfrm>
            <a:off x="10341913" y="4638501"/>
            <a:ext cx="1847864" cy="2218863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695960" y="360000"/>
            <a:ext cx="10800000" cy="720000"/>
          </a:xfrm>
          <a:prstGeom prst="rect">
            <a:avLst/>
          </a:prstGeom>
        </p:spPr>
        <p:txBody>
          <a:bodyPr vert="horz" wrap="square" lIns="0" tIns="0" rIns="0" bIns="0" rtlCol="0" anchor="ctr">
            <a:normAutofit/>
          </a:bodyPr>
          <a:lstStyle/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0"/>
            </p:custDataLst>
          </p:nvPr>
        </p:nvSpPr>
        <p:spPr>
          <a:xfrm>
            <a:off x="695960" y="1301749"/>
            <a:ext cx="10800000" cy="4873625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1"/>
            </p:custDataLst>
          </p:nvPr>
        </p:nvSpPr>
        <p:spPr>
          <a:xfrm>
            <a:off x="69596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2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3"/>
            </p:custDataLst>
          </p:nvPr>
        </p:nvSpPr>
        <p:spPr>
          <a:xfrm>
            <a:off x="8753983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  <p:sp>
        <p:nvSpPr>
          <p:cNvPr id="7" name="KSO_TEMPLATE" hidden="1"/>
          <p:cNvSpPr/>
          <p:nvPr>
            <p:custDataLst>
              <p:tags r:id="rId2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ctr" defTabSz="914400" rtl="0" eaLnBrk="1" latinLnBrk="0" hangingPunct="1">
        <a:lnSpc>
          <a:spcPct val="100000"/>
        </a:lnSpc>
        <a:spcBef>
          <a:spcPct val="0"/>
        </a:spcBef>
        <a:buNone/>
        <a:defRPr sz="3200" b="1" kern="1200">
          <a:solidFill>
            <a:schemeClr val="tx1"/>
          </a:solidFill>
          <a:latin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</a:defRPr>
      </a:lvl1pPr>
      <a:lvl2pPr marL="538480" indent="-20637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ea"/>
        </a:defRPr>
      </a:lvl2pPr>
      <a:lvl3pPr marL="798830" indent="-1619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ea"/>
        </a:defRPr>
      </a:lvl3pPr>
      <a:lvl4pPr marL="1030605" indent="-1492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200" kern="1200">
          <a:solidFill>
            <a:schemeClr val="tx1">
              <a:lumMod val="65000"/>
              <a:lumOff val="35000"/>
            </a:schemeClr>
          </a:solidFill>
          <a:latin typeface="+mn-ea"/>
        </a:defRPr>
      </a:lvl4pPr>
      <a:lvl5pPr marL="1235075" indent="-127000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100" kern="1200">
          <a:solidFill>
            <a:schemeClr val="tx1">
              <a:lumMod val="65000"/>
              <a:lumOff val="35000"/>
            </a:schemeClr>
          </a:solidFill>
          <a:latin typeface="+mn-ea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2.xml"/><Relationship Id="rId4" Type="http://schemas.openxmlformats.org/officeDocument/2006/relationships/tags" Target="../tags/tag77.xml"/><Relationship Id="rId3" Type="http://schemas.openxmlformats.org/officeDocument/2006/relationships/tags" Target="../tags/tag76.xml"/><Relationship Id="rId2" Type="http://schemas.openxmlformats.org/officeDocument/2006/relationships/tags" Target="../tags/tag75.xml"/><Relationship Id="rId1" Type="http://schemas.openxmlformats.org/officeDocument/2006/relationships/tags" Target="../tags/tag7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3.xml"/><Relationship Id="rId1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3.xml"/><Relationship Id="rId1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3.xml"/><Relationship Id="rId1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3.xml"/><Relationship Id="rId1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3.xml"/><Relationship Id="rId1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3.xml"/><Relationship Id="rId1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3.xml"/><Relationship Id="rId1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14.xml"/><Relationship Id="rId2" Type="http://schemas.openxmlformats.org/officeDocument/2006/relationships/tags" Target="../tags/tag79.xml"/><Relationship Id="rId1" Type="http://schemas.openxmlformats.org/officeDocument/2006/relationships/tags" Target="../tags/tag7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3.xml"/><Relationship Id="rId1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3.xml"/><Relationship Id="rId1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3.xml"/><Relationship Id="rId1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3.xml"/><Relationship Id="rId1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3.xml"/><Relationship Id="rId1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3.xml"/><Relationship Id="rId1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3.xml"/><Relationship Id="rId1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3.xml"/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3.xml"/><Relationship Id="rId1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3.xml"/><Relationship Id="rId1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3.xml"/><Relationship Id="rId1" Type="http://schemas.openxmlformats.org/officeDocument/2006/relationships/tags" Target="../tags/tag80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3.xml"/><Relationship Id="rId1" Type="http://schemas.openxmlformats.org/officeDocument/2006/relationships/image" Target="../media/image39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3.xml"/><Relationship Id="rId1" Type="http://schemas.openxmlformats.org/officeDocument/2006/relationships/image" Target="../media/image40.png"/></Relationships>
</file>

<file path=ppt/slides/_rels/slide3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23.xml"/><Relationship Id="rId2" Type="http://schemas.openxmlformats.org/officeDocument/2006/relationships/image" Target="../media/image42.png"/><Relationship Id="rId1" Type="http://schemas.openxmlformats.org/officeDocument/2006/relationships/image" Target="../media/image4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3.xml"/><Relationship Id="rId1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3.xml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838200" y="2455545"/>
            <a:ext cx="5974080" cy="1385570"/>
          </a:xfrm>
        </p:spPr>
        <p:txBody>
          <a:bodyPr>
            <a:normAutofit fontScale="90000"/>
          </a:bodyPr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IN" sz="4400">
                <a:solidFill>
                  <a:schemeClr val="accent1">
                    <a:lumMod val="75000"/>
                  </a:schemeClr>
                </a:solidFill>
              </a:rPr>
              <a:t>IMDB SCORE PREDICTION</a:t>
            </a:r>
            <a:endParaRPr lang="en-IN" sz="4400">
              <a:solidFill>
                <a:schemeClr val="accent1">
                  <a:lumMod val="75000"/>
                </a:schemeClr>
              </a:solidFill>
            </a:endParaRPr>
          </a:p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endParaRPr lang="en-IN" sz="440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副标题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838200" y="1426235"/>
            <a:ext cx="5974080" cy="972000"/>
          </a:xfrm>
        </p:spPr>
        <p:txBody>
          <a:bodyPr/>
          <a:p>
            <a:pPr marL="0" indent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ct val="100000"/>
            </a:pPr>
            <a:r>
              <a:rPr lang="en-IN" altLang="en-US" sz="2000" dirty="0"/>
              <a:t>NAME</a:t>
            </a:r>
            <a:r>
              <a:rPr lang="en-US" altLang="zh-CN" sz="2000" dirty="0"/>
              <a:t>: </a:t>
            </a:r>
            <a:r>
              <a:rPr lang="en-IN" altLang="en-US" sz="2000" dirty="0"/>
              <a:t>SAHIR DEV</a:t>
            </a:r>
            <a:r>
              <a:rPr lang="en-US" altLang="zh-CN" sz="2000" dirty="0"/>
              <a:t>     Date: </a:t>
            </a:r>
            <a:r>
              <a:rPr lang="en-IN" altLang="en-US" sz="2000" dirty="0"/>
              <a:t>10-05-2025</a:t>
            </a:r>
            <a:endParaRPr lang="en-IN" altLang="en-US" sz="2000" dirty="0"/>
          </a:p>
        </p:txBody>
      </p:sp>
      <p:sp>
        <p:nvSpPr>
          <p:cNvPr id="10" name="署名"/>
          <p:cNvSpPr>
            <a:spLocks noGrp="1"/>
          </p:cNvSpPr>
          <p:nvPr>
            <p:ph type="body" sz="quarter" idx="17"/>
            <p:custDataLst>
              <p:tags r:id="rId3"/>
            </p:custDataLst>
          </p:nvPr>
        </p:nvSpPr>
        <p:spPr>
          <a:xfrm>
            <a:off x="713740" y="4064635"/>
            <a:ext cx="6098540" cy="819150"/>
          </a:xfrm>
        </p:spPr>
        <p:txBody>
          <a:bodyPr/>
          <a:p>
            <a:r>
              <a:rPr lang="en-IN" altLang="en-US"/>
              <a:t>END-TO-END DATA SCIENCE PROJECT</a:t>
            </a:r>
            <a:endParaRPr lang="en-IN" altLang="en-US"/>
          </a:p>
        </p:txBody>
      </p:sp>
    </p:spTree>
    <p:custDataLst>
      <p:tags r:id="rId4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Picture 6" descr="Screenshot 2025-06-16 18185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4775" y="677545"/>
            <a:ext cx="5661025" cy="5713730"/>
          </a:xfrm>
          <a:prstGeom prst="rect">
            <a:avLst/>
          </a:prstGeom>
        </p:spPr>
      </p:pic>
      <p:pic>
        <p:nvPicPr>
          <p:cNvPr id="6" name="Picture 5" descr="Screenshot 2025-06-16 18190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738505"/>
            <a:ext cx="5774055" cy="565213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Picture 4" descr="Screenshot 2025-06-16 18191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5575" y="785495"/>
            <a:ext cx="5789295" cy="5645150"/>
          </a:xfrm>
          <a:prstGeom prst="rect">
            <a:avLst/>
          </a:prstGeom>
        </p:spPr>
      </p:pic>
      <p:pic>
        <p:nvPicPr>
          <p:cNvPr id="4" name="Picture 3" descr="Screenshot 2025-06-16 1819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9970" y="784860"/>
            <a:ext cx="5972175" cy="555688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Screenshot 2025-06-16 18133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3525" y="418465"/>
            <a:ext cx="7730490" cy="6489700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8060690" y="418465"/>
            <a:ext cx="3779520" cy="40862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IN" altLang="en-US" sz="3200">
                <a:solidFill>
                  <a:srgbClr val="002060"/>
                </a:solidFill>
              </a:rPr>
              <a:t>Correlation and heatmap for numerical columns.</a:t>
            </a:r>
            <a:endParaRPr lang="en-IN" altLang="en-US" sz="3200">
              <a:solidFill>
                <a:srgbClr val="002060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ext Box 1"/>
          <p:cNvSpPr txBox="1"/>
          <p:nvPr/>
        </p:nvSpPr>
        <p:spPr>
          <a:xfrm>
            <a:off x="2205990" y="267970"/>
            <a:ext cx="8736330" cy="6610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IN" altLang="en-US" sz="2400" b="1"/>
              <a:t>Barplots for every categorical attribute(Feature)</a:t>
            </a:r>
            <a:endParaRPr lang="en-IN" altLang="en-US" sz="2400" b="1"/>
          </a:p>
        </p:txBody>
      </p:sp>
      <p:pic>
        <p:nvPicPr>
          <p:cNvPr id="8" name="Picture 7" descr="Screenshot 2025-06-16 18250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16330" y="1160145"/>
            <a:ext cx="10306050" cy="542925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Picture 6" descr="Screenshot 2025-06-16 18244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71220" y="438150"/>
            <a:ext cx="10511790" cy="591566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9" name="Picture 8" descr="Screenshot 2025-06-16 18245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6245" y="484505"/>
            <a:ext cx="10911205" cy="606615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Screenshot 2025-06-16 18274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6530" y="0"/>
            <a:ext cx="10708640" cy="675005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ext Box 1"/>
          <p:cNvSpPr txBox="1"/>
          <p:nvPr/>
        </p:nvSpPr>
        <p:spPr>
          <a:xfrm>
            <a:off x="1586230" y="300990"/>
            <a:ext cx="9406255" cy="87884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en-US" sz="3200" b="1"/>
              <a:t>Feature Engineerining and Preprocessing</a:t>
            </a:r>
            <a:r>
              <a:rPr lang="en-US" altLang="en-US" sz="3200"/>
              <a:t> </a:t>
            </a:r>
            <a:endParaRPr lang="en-US" altLang="en-US" sz="3200"/>
          </a:p>
        </p:txBody>
      </p:sp>
      <p:pic>
        <p:nvPicPr>
          <p:cNvPr id="5" name="Picture 4" descr="Screenshot 2025-06-16 18390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7670" y="1268730"/>
            <a:ext cx="10815320" cy="2092325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506095" y="3700780"/>
            <a:ext cx="10716260" cy="16967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en-US" sz="2400">
                <a:solidFill>
                  <a:srgbClr val="002060"/>
                </a:solidFill>
              </a:rPr>
              <a:t>The "cardinality problem" in data preprocessing refers to the challenges that arise when dealing with categorical features (columns) that have a high number of unique values (high cardinality)</a:t>
            </a:r>
            <a:r>
              <a:rPr lang="en-IN" altLang="en-US" sz="2400">
                <a:solidFill>
                  <a:srgbClr val="002060"/>
                </a:solidFill>
              </a:rPr>
              <a:t>. So we ave high cardinality problem in our categorical columns which can slow down our training. </a:t>
            </a:r>
            <a:endParaRPr lang="en-IN" altLang="en-US" sz="2400">
              <a:solidFill>
                <a:srgbClr val="002060"/>
              </a:solidFill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614680" y="5528310"/>
            <a:ext cx="10527030" cy="12204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IN" altLang="en-US" sz="2400"/>
              <a:t>Reduce the noise from rarely occuring categories by grouping them into a single category as  “others”. By solving this problem, we prevent overfitting, make model much faster and robust, reduces </a:t>
            </a:r>
            <a:r>
              <a:rPr lang="en-US" altLang="en-US" sz="2400"/>
              <a:t>dimensionality</a:t>
            </a:r>
            <a:r>
              <a:rPr lang="en-IN" altLang="en-US" sz="2400"/>
              <a:t>.</a:t>
            </a:r>
            <a:endParaRPr lang="en-IN" altLang="en-US" sz="24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 2" descr="Screenshot 2025-06-16 21003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7390" y="352425"/>
            <a:ext cx="10478770" cy="602424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ext Box 1"/>
          <p:cNvSpPr txBox="1"/>
          <p:nvPr/>
        </p:nvSpPr>
        <p:spPr>
          <a:xfrm>
            <a:off x="1935480" y="295910"/>
            <a:ext cx="9394825" cy="6464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IN" altLang="en-US" sz="3200" b="1"/>
              <a:t>CONTINUE:</a:t>
            </a:r>
            <a:endParaRPr lang="en-IN" altLang="en-US" sz="3200" b="1"/>
          </a:p>
        </p:txBody>
      </p:sp>
      <p:sp>
        <p:nvSpPr>
          <p:cNvPr id="3" name="Text Box 2"/>
          <p:cNvSpPr txBox="1"/>
          <p:nvPr/>
        </p:nvSpPr>
        <p:spPr>
          <a:xfrm>
            <a:off x="128905" y="1428115"/>
            <a:ext cx="11698605" cy="51142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342900" indent="-342900">
              <a:buFont typeface="Wingdings" panose="05000000000000000000" charset="0"/>
              <a:buChar char="§"/>
            </a:pPr>
            <a:r>
              <a:rPr lang="en-IN" altLang="en-US" sz="2400">
                <a:solidFill>
                  <a:srgbClr val="002060"/>
                </a:solidFill>
              </a:rPr>
              <a:t>Importing</a:t>
            </a:r>
            <a:r>
              <a:rPr lang="en-US" altLang="en-US" sz="2400">
                <a:solidFill>
                  <a:srgbClr val="002060"/>
                </a:solidFill>
              </a:rPr>
              <a:t> MultiLabelBinarizer, which helps convert a list of genres into binary (0 or</a:t>
            </a:r>
            <a:r>
              <a:rPr lang="en-IN" altLang="en-US" sz="2400">
                <a:solidFill>
                  <a:srgbClr val="002060"/>
                </a:solidFill>
              </a:rPr>
              <a:t> </a:t>
            </a:r>
            <a:r>
              <a:rPr lang="en-US" altLang="en-US" sz="2400">
                <a:solidFill>
                  <a:srgbClr val="002060"/>
                </a:solidFill>
              </a:rPr>
              <a:t>1) format — ideal for machine learning.</a:t>
            </a:r>
            <a:endParaRPr lang="en-US" altLang="en-US" sz="2400">
              <a:solidFill>
                <a:srgbClr val="002060"/>
              </a:solidFill>
            </a:endParaRPr>
          </a:p>
          <a:p>
            <a:pPr marL="342900" indent="-342900">
              <a:buFont typeface="Wingdings" panose="05000000000000000000" charset="0"/>
              <a:buChar char="§"/>
            </a:pPr>
            <a:r>
              <a:rPr lang="en-IN" altLang="en-US" sz="2400">
                <a:solidFill>
                  <a:srgbClr val="002060"/>
                </a:solidFill>
              </a:rPr>
              <a:t> </a:t>
            </a:r>
            <a:r>
              <a:rPr lang="en-US" altLang="en-US" sz="2400">
                <a:solidFill>
                  <a:srgbClr val="002060"/>
                </a:solidFill>
              </a:rPr>
              <a:t>One-Hot Encode</a:t>
            </a:r>
            <a:r>
              <a:rPr lang="en-IN" altLang="en-US" sz="2400">
                <a:solidFill>
                  <a:srgbClr val="002060"/>
                </a:solidFill>
              </a:rPr>
              <a:t> with </a:t>
            </a:r>
            <a:r>
              <a:rPr lang="en-US" altLang="en-US" sz="2400">
                <a:solidFill>
                  <a:srgbClr val="002060"/>
                </a:solidFill>
                <a:sym typeface="+mn-ea"/>
              </a:rPr>
              <a:t>MultiLabelBinarizer</a:t>
            </a:r>
            <a:r>
              <a:rPr lang="en-IN" altLang="en-US" sz="2400">
                <a:solidFill>
                  <a:srgbClr val="002060"/>
                </a:solidFill>
                <a:sym typeface="+mn-ea"/>
              </a:rPr>
              <a:t>.</a:t>
            </a:r>
            <a:endParaRPr lang="en-IN" altLang="en-US" sz="2400">
              <a:solidFill>
                <a:srgbClr val="002060"/>
              </a:solidFill>
              <a:sym typeface="+mn-ea"/>
            </a:endParaRPr>
          </a:p>
          <a:p>
            <a:pPr marL="342900" indent="-342900">
              <a:buFont typeface="Wingdings" panose="05000000000000000000" charset="0"/>
              <a:buChar char="§"/>
            </a:pPr>
            <a:r>
              <a:rPr lang="en-IN" altLang="en-US" sz="2400">
                <a:solidFill>
                  <a:srgbClr val="002060"/>
                </a:solidFill>
                <a:sym typeface="+mn-ea"/>
              </a:rPr>
              <a:t> It </a:t>
            </a:r>
            <a:r>
              <a:rPr lang="en-US" altLang="en-US" sz="2400">
                <a:solidFill>
                  <a:srgbClr val="002060"/>
                </a:solidFill>
              </a:rPr>
              <a:t>transforms genre lists into one-hot encoded format.</a:t>
            </a:r>
            <a:endParaRPr lang="en-US" altLang="en-US" sz="2400">
              <a:solidFill>
                <a:srgbClr val="002060"/>
              </a:solidFill>
            </a:endParaRPr>
          </a:p>
          <a:p>
            <a:pPr marL="342900" indent="-342900">
              <a:buFont typeface="Wingdings" panose="05000000000000000000" charset="0"/>
              <a:buChar char="§"/>
            </a:pPr>
            <a:r>
              <a:rPr lang="en-US" altLang="en-US" sz="2400">
                <a:solidFill>
                  <a:srgbClr val="002060"/>
                </a:solidFill>
              </a:rPr>
              <a:t> The resulting DataFrame has columns like Genre_Action, Genre_Drama, etc.</a:t>
            </a:r>
            <a:r>
              <a:rPr lang="en-IN" altLang="en-US" sz="2400">
                <a:solidFill>
                  <a:srgbClr val="002060"/>
                </a:solidFill>
              </a:rPr>
              <a:t>,</a:t>
            </a:r>
            <a:r>
              <a:rPr lang="en-US" altLang="en-US" sz="2400">
                <a:solidFill>
                  <a:srgbClr val="002060"/>
                </a:solidFill>
              </a:rPr>
              <a:t> each</a:t>
            </a:r>
            <a:r>
              <a:rPr lang="en-IN" altLang="en-US" sz="2400">
                <a:solidFill>
                  <a:srgbClr val="002060"/>
                </a:solidFill>
              </a:rPr>
              <a:t> column has value</a:t>
            </a:r>
            <a:r>
              <a:rPr lang="en-US" altLang="en-US" sz="2400">
                <a:solidFill>
                  <a:srgbClr val="002060"/>
                </a:solidFill>
              </a:rPr>
              <a:t> </a:t>
            </a:r>
            <a:r>
              <a:rPr lang="en-IN" altLang="en-US" sz="2400">
                <a:solidFill>
                  <a:srgbClr val="002060"/>
                </a:solidFill>
              </a:rPr>
              <a:t>of</a:t>
            </a:r>
            <a:r>
              <a:rPr lang="en-US" altLang="en-US" sz="2400">
                <a:solidFill>
                  <a:srgbClr val="002060"/>
                </a:solidFill>
              </a:rPr>
              <a:t> </a:t>
            </a:r>
            <a:r>
              <a:rPr lang="en-IN" altLang="en-US" sz="2400">
                <a:solidFill>
                  <a:srgbClr val="002060"/>
                </a:solidFill>
              </a:rPr>
              <a:t>0 </a:t>
            </a:r>
            <a:r>
              <a:rPr lang="en-US" altLang="en-US" sz="2400">
                <a:solidFill>
                  <a:srgbClr val="002060"/>
                </a:solidFill>
              </a:rPr>
              <a:t>or 1.</a:t>
            </a:r>
            <a:endParaRPr lang="en-US" altLang="en-US" sz="2400">
              <a:solidFill>
                <a:srgbClr val="002060"/>
              </a:solidFill>
            </a:endParaRPr>
          </a:p>
          <a:p>
            <a:pPr marL="342900" indent="-342900">
              <a:buFont typeface="Wingdings" panose="05000000000000000000" charset="0"/>
              <a:buChar char="§"/>
            </a:pPr>
            <a:r>
              <a:rPr lang="en-IN" altLang="en-US" sz="2400">
                <a:solidFill>
                  <a:srgbClr val="002060"/>
                </a:solidFill>
              </a:rPr>
              <a:t> Merge back to original dataframe.</a:t>
            </a:r>
            <a:endParaRPr lang="en-IN" altLang="en-US" sz="2400">
              <a:solidFill>
                <a:srgbClr val="002060"/>
              </a:solidFill>
            </a:endParaRPr>
          </a:p>
          <a:p>
            <a:pPr marL="342900" indent="-342900">
              <a:buFont typeface="Wingdings" panose="05000000000000000000" charset="0"/>
              <a:buChar char="§"/>
            </a:pPr>
            <a:r>
              <a:rPr lang="en-US" altLang="en-US" sz="2400">
                <a:solidFill>
                  <a:srgbClr val="002060"/>
                </a:solidFill>
              </a:rPr>
              <a:t>One-hot columns are added to the original DataFrame.</a:t>
            </a:r>
            <a:endParaRPr lang="en-US" altLang="en-US" sz="2400">
              <a:solidFill>
                <a:srgbClr val="002060"/>
              </a:solidFill>
            </a:endParaRPr>
          </a:p>
          <a:p>
            <a:pPr marL="342900" indent="-342900">
              <a:buFont typeface="Wingdings" panose="05000000000000000000" charset="0"/>
              <a:buChar char="§"/>
            </a:pPr>
            <a:r>
              <a:rPr lang="en-US" altLang="en-US" sz="2400">
                <a:solidFill>
                  <a:srgbClr val="002060"/>
                </a:solidFill>
              </a:rPr>
              <a:t>Original genre columns (including intermediate lists) are dropped.</a:t>
            </a:r>
            <a:endParaRPr lang="en-US" altLang="en-US" sz="2400">
              <a:solidFill>
                <a:srgbClr val="002060"/>
              </a:solidFill>
            </a:endParaRPr>
          </a:p>
          <a:p>
            <a:pPr marL="342900" indent="-342900">
              <a:buFont typeface="Wingdings" panose="05000000000000000000" charset="0"/>
              <a:buChar char="§"/>
            </a:pPr>
            <a:r>
              <a:rPr lang="en-US" altLang="en-US" sz="2400">
                <a:solidFill>
                  <a:srgbClr val="002060"/>
                </a:solidFill>
              </a:rPr>
              <a:t>Returns the cleaned DataFrame.</a:t>
            </a:r>
            <a:endParaRPr lang="en-US" altLang="en-US" sz="2400">
              <a:solidFill>
                <a:srgbClr val="002060"/>
              </a:solidFill>
            </a:endParaRPr>
          </a:p>
          <a:p>
            <a:pPr marL="342900" indent="-342900">
              <a:buFont typeface="Wingdings" panose="05000000000000000000" charset="0"/>
              <a:buChar char="§"/>
            </a:pPr>
            <a:r>
              <a:rPr lang="en-US" altLang="en-US" sz="2400">
                <a:solidFill>
                  <a:srgbClr val="002060"/>
                </a:solidFill>
              </a:rPr>
              <a:t>Handles multilabel features (like genre) </a:t>
            </a:r>
            <a:r>
              <a:rPr lang="en-IN" altLang="en-US" sz="2400">
                <a:solidFill>
                  <a:srgbClr val="002060"/>
                </a:solidFill>
              </a:rPr>
              <a:t>effiecently</a:t>
            </a:r>
            <a:r>
              <a:rPr lang="en-US" altLang="en-US" sz="2400">
                <a:solidFill>
                  <a:srgbClr val="002060"/>
                </a:solidFill>
              </a:rPr>
              <a:t>.</a:t>
            </a:r>
            <a:endParaRPr lang="en-US" altLang="en-US" sz="2400">
              <a:solidFill>
                <a:srgbClr val="002060"/>
              </a:solidFill>
            </a:endParaRPr>
          </a:p>
          <a:p>
            <a:pPr marL="342900" indent="-342900">
              <a:buFont typeface="Wingdings" panose="05000000000000000000" charset="0"/>
              <a:buChar char="§"/>
            </a:pPr>
            <a:r>
              <a:rPr lang="en-US" altLang="en-US" sz="2400">
                <a:solidFill>
                  <a:srgbClr val="002060"/>
                </a:solidFill>
              </a:rPr>
              <a:t>Reduces noise by consolidating rare genres into 'Other'.</a:t>
            </a:r>
            <a:endParaRPr lang="en-US" altLang="en-US" sz="2400">
              <a:solidFill>
                <a:srgbClr val="002060"/>
              </a:solidFill>
            </a:endParaRPr>
          </a:p>
          <a:p>
            <a:pPr marL="342900" indent="-342900">
              <a:buFont typeface="Wingdings" panose="05000000000000000000" charset="0"/>
              <a:buChar char="§"/>
            </a:pPr>
            <a:endParaRPr lang="en-US" altLang="en-US" sz="2400">
              <a:solidFill>
                <a:srgbClr val="002060"/>
              </a:solidFill>
            </a:endParaRPr>
          </a:p>
          <a:p>
            <a:endParaRPr lang="en-US" altLang="en-US" sz="2400">
              <a:solidFill>
                <a:srgbClr val="002060"/>
              </a:solidFill>
            </a:endParaRPr>
          </a:p>
          <a:p>
            <a:endParaRPr lang="en-US" altLang="en-US" sz="2400">
              <a:solidFill>
                <a:srgbClr val="002060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3250" y="194310"/>
            <a:ext cx="10168255" cy="1078865"/>
          </a:xfrm>
          <a:prstGeom prst="rect">
            <a:avLst/>
          </a:prstGeom>
        </p:spPr>
        <p:txBody>
          <a:bodyPr/>
          <a:p>
            <a:pPr algn="ctr"/>
            <a:r>
              <a:rPr lang="en-IN" altLang="en-US"/>
              <a:t>AGENDA:</a:t>
            </a:r>
            <a:endParaRPr lang="en-IN" altLang="en-US"/>
          </a:p>
        </p:txBody>
      </p:sp>
      <p:sp>
        <p:nvSpPr>
          <p:cNvPr id="25" name="Text Box 24"/>
          <p:cNvSpPr txBox="1"/>
          <p:nvPr/>
        </p:nvSpPr>
        <p:spPr>
          <a:xfrm>
            <a:off x="498475" y="1440815"/>
            <a:ext cx="11297285" cy="5240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en-US" sz="3600">
                <a:solidFill>
                  <a:srgbClr val="002060"/>
                </a:solidFill>
              </a:rPr>
              <a:t>- Introduction &amp; Objectives</a:t>
            </a:r>
            <a:endParaRPr lang="en-US" altLang="en-US" sz="3600">
              <a:solidFill>
                <a:srgbClr val="002060"/>
              </a:solidFill>
            </a:endParaRPr>
          </a:p>
          <a:p>
            <a:r>
              <a:rPr lang="en-US" altLang="en-US" sz="3600">
                <a:solidFill>
                  <a:srgbClr val="002060"/>
                </a:solidFill>
              </a:rPr>
              <a:t>- Data Collection &amp; Cleaning</a:t>
            </a:r>
            <a:endParaRPr lang="en-US" altLang="en-US" sz="3600">
              <a:solidFill>
                <a:srgbClr val="002060"/>
              </a:solidFill>
            </a:endParaRPr>
          </a:p>
          <a:p>
            <a:r>
              <a:rPr lang="en-US" altLang="en-US" sz="3600">
                <a:solidFill>
                  <a:srgbClr val="002060"/>
                </a:solidFill>
              </a:rPr>
              <a:t>- Exploratory Data Analysis (EDA)</a:t>
            </a:r>
            <a:endParaRPr lang="en-US" altLang="en-US" sz="3600">
              <a:solidFill>
                <a:srgbClr val="002060"/>
              </a:solidFill>
            </a:endParaRPr>
          </a:p>
          <a:p>
            <a:r>
              <a:rPr lang="en-US" altLang="en-US" sz="3600">
                <a:solidFill>
                  <a:srgbClr val="002060"/>
                </a:solidFill>
              </a:rPr>
              <a:t>- Feature Engineering</a:t>
            </a:r>
            <a:endParaRPr lang="en-US" altLang="en-US" sz="3600">
              <a:solidFill>
                <a:srgbClr val="002060"/>
              </a:solidFill>
            </a:endParaRPr>
          </a:p>
          <a:p>
            <a:r>
              <a:rPr lang="en-US" altLang="en-US" sz="3600">
                <a:solidFill>
                  <a:srgbClr val="002060"/>
                </a:solidFill>
              </a:rPr>
              <a:t>- Modeling &amp; Evaluation</a:t>
            </a:r>
            <a:endParaRPr lang="en-US" altLang="en-US" sz="3600">
              <a:solidFill>
                <a:srgbClr val="002060"/>
              </a:solidFill>
            </a:endParaRPr>
          </a:p>
          <a:p>
            <a:r>
              <a:rPr lang="en-US" altLang="en-US" sz="3600">
                <a:solidFill>
                  <a:srgbClr val="002060"/>
                </a:solidFill>
              </a:rPr>
              <a:t>- Model Interpretability &amp; Insights</a:t>
            </a:r>
            <a:endParaRPr lang="en-US" altLang="en-US" sz="3600">
              <a:solidFill>
                <a:srgbClr val="002060"/>
              </a:solidFill>
            </a:endParaRPr>
          </a:p>
          <a:p>
            <a:r>
              <a:rPr lang="en-IN" altLang="en-US" sz="3600">
                <a:solidFill>
                  <a:srgbClr val="002060"/>
                </a:solidFill>
              </a:rPr>
              <a:t>- Conclusions</a:t>
            </a:r>
            <a:endParaRPr lang="en-US" altLang="en-US" sz="3600">
              <a:solidFill>
                <a:srgbClr val="002060"/>
              </a:solidFill>
            </a:endParaRPr>
          </a:p>
          <a:p>
            <a:endParaRPr lang="en-US" altLang="en-US" sz="3600">
              <a:solidFill>
                <a:srgbClr val="002060"/>
              </a:solidFill>
            </a:endParaRPr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Screenshot 2025-06-16 21012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922020"/>
            <a:ext cx="12192000" cy="465201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ext Box 2"/>
          <p:cNvSpPr txBox="1"/>
          <p:nvPr/>
        </p:nvSpPr>
        <p:spPr>
          <a:xfrm>
            <a:off x="1851025" y="158750"/>
            <a:ext cx="9912350" cy="84137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en-US" sz="2400" b="1"/>
              <a:t>Baseline Modeling(LR), Advanced Modeling(RFR), HyperParameter Tuning And Evaluation</a:t>
            </a:r>
            <a:r>
              <a:rPr lang="en-IN" altLang="en-US" sz="2400" b="1"/>
              <a:t>.</a:t>
            </a:r>
            <a:endParaRPr lang="en-IN" altLang="en-US" sz="2400" b="1"/>
          </a:p>
        </p:txBody>
      </p:sp>
      <p:pic>
        <p:nvPicPr>
          <p:cNvPr id="6" name="Picture 5" descr="Screenshot 2025-06-16 21285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1285" y="1000125"/>
            <a:ext cx="6638925" cy="5730875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7095490" y="1000125"/>
            <a:ext cx="4876165" cy="34201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altLang="en-US"/>
              <a:t>We performed Linear Regression to predict IMDB Ratings using sciki-learn.</a:t>
            </a:r>
            <a:endParaRPr lang="en-I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altLang="en-US"/>
              <a:t> T</a:t>
            </a:r>
            <a:r>
              <a:rPr lang="en-US" altLang="en-US"/>
              <a:t>h</a:t>
            </a:r>
            <a:r>
              <a:rPr lang="en-IN" altLang="en-US"/>
              <a:t>is</a:t>
            </a:r>
            <a:r>
              <a:rPr lang="en-US" altLang="en-US"/>
              <a:t> model struggles to capture meaningful relationships, suggesting that linear regression might not be suitable for this task without stronger feature engineering or using a more complex model. </a:t>
            </a:r>
            <a:endParaRPr lang="en-US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altLang="en-US"/>
              <a:t>Performs worse that simply predicting the mean (-0.65)</a:t>
            </a:r>
            <a:endParaRPr lang="en-I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altLang="en-US"/>
              <a:t> So we need advance model to solve this problem</a:t>
            </a:r>
            <a:endParaRPr lang="en-IN" alt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Screenshot 2025-06-16 21441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57250" y="468630"/>
            <a:ext cx="10595610" cy="566991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ext Box 2"/>
          <p:cNvSpPr txBox="1"/>
          <p:nvPr/>
        </p:nvSpPr>
        <p:spPr>
          <a:xfrm>
            <a:off x="2256155" y="459740"/>
            <a:ext cx="9439910" cy="5607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en-US"/>
          </a:p>
        </p:txBody>
      </p:sp>
      <p:pic>
        <p:nvPicPr>
          <p:cNvPr id="4" name="Picture 3" descr="Screenshot 2025-06-16 21453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9870" y="737235"/>
            <a:ext cx="7444105" cy="576834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7884795" y="737235"/>
            <a:ext cx="4306570" cy="43033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altLang="en-US" sz="2400">
                <a:solidFill>
                  <a:srgbClr val="002060"/>
                </a:solidFill>
              </a:rPr>
              <a:t>We perfrom RandomForest Regression using scikit-learn ensemble.</a:t>
            </a:r>
            <a:endParaRPr lang="en-IN" altLang="en-US" sz="2400">
              <a:solidFill>
                <a:srgbClr val="00206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altLang="en-US" sz="2400">
                <a:solidFill>
                  <a:srgbClr val="002060"/>
                </a:solidFill>
              </a:rPr>
              <a:t>T</a:t>
            </a:r>
            <a:r>
              <a:rPr lang="en-US" altLang="en-US" sz="2400">
                <a:solidFill>
                  <a:srgbClr val="002060"/>
                </a:solidFill>
              </a:rPr>
              <a:t>he model explains 52% of the variance in IMDb scores, which is a moderate fit.</a:t>
            </a:r>
            <a:endParaRPr lang="en-US" altLang="en-US" sz="2400">
              <a:solidFill>
                <a:srgbClr val="00206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2400">
                <a:solidFill>
                  <a:srgbClr val="002060"/>
                </a:solidFill>
              </a:rPr>
              <a:t>Overall, this model performs significantly better than a linear regression</a:t>
            </a:r>
            <a:r>
              <a:rPr lang="en-IN" altLang="en-US" sz="2400">
                <a:solidFill>
                  <a:srgbClr val="002060"/>
                </a:solidFill>
              </a:rPr>
              <a:t>.</a:t>
            </a:r>
            <a:r>
              <a:rPr lang="en-US" altLang="en-US" sz="2400">
                <a:solidFill>
                  <a:srgbClr val="002060"/>
                </a:solidFill>
              </a:rPr>
              <a:t> </a:t>
            </a:r>
            <a:endParaRPr lang="en-US" altLang="en-US" sz="2400">
              <a:solidFill>
                <a:srgbClr val="00206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altLang="zh-CN" sz="2400">
                <a:solidFill>
                  <a:srgbClr val="002060"/>
                </a:solidFill>
              </a:rPr>
              <a:t>RMSE indicates low prediction error with 0.17</a:t>
            </a:r>
            <a:endParaRPr lang="en-IN" altLang="zh-CN" sz="2400">
              <a:solidFill>
                <a:srgbClr val="002060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Screenshot 2025-06-16 21533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5890" y="133350"/>
            <a:ext cx="11861165" cy="654939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ext Box 2"/>
          <p:cNvSpPr txBox="1"/>
          <p:nvPr/>
        </p:nvSpPr>
        <p:spPr>
          <a:xfrm>
            <a:off x="1996440" y="334010"/>
            <a:ext cx="9607550" cy="6191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en-US" sz="2800" b="1"/>
              <a:t> Visualization, Interpretation and Evaluation</a:t>
            </a:r>
            <a:endParaRPr lang="en-US" altLang="en-US" sz="2800" b="1"/>
          </a:p>
        </p:txBody>
      </p:sp>
      <p:pic>
        <p:nvPicPr>
          <p:cNvPr id="4" name="Picture 3" descr="Screenshot 2025-06-16 21551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77290" y="1466850"/>
            <a:ext cx="9043035" cy="4667885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Screenshot 2025-06-16 21565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81785" y="138430"/>
            <a:ext cx="8867775" cy="5410200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388620" y="5694045"/>
            <a:ext cx="10586720" cy="10115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en-US" sz="2000">
                <a:solidFill>
                  <a:srgbClr val="002060"/>
                </a:solidFill>
              </a:rPr>
              <a:t>The residuals appear to be generally scattered around the horizontal line at zero (randomly), which is a positive sign. It suggests that, on average, the model does not systematically overpredict or underpredict IMDb ratings</a:t>
            </a:r>
            <a:r>
              <a:rPr lang="en-IN" altLang="en-US" sz="2000">
                <a:solidFill>
                  <a:srgbClr val="002060"/>
                </a:solidFill>
              </a:rPr>
              <a:t>.</a:t>
            </a:r>
            <a:endParaRPr lang="en-IN" altLang="en-US" sz="2000">
              <a:solidFill>
                <a:srgbClr val="002060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Screenshot 2025-06-17 01442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85050" y="3254375"/>
            <a:ext cx="4581525" cy="3007995"/>
          </a:xfrm>
          <a:prstGeom prst="rect">
            <a:avLst/>
          </a:prstGeom>
        </p:spPr>
      </p:pic>
      <p:pic>
        <p:nvPicPr>
          <p:cNvPr id="4" name="Picture 3" descr="Screenshot 2025-06-17 0144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75" y="3079750"/>
            <a:ext cx="7124700" cy="3356610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7723505" y="109855"/>
            <a:ext cx="4064000" cy="24098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>
                <a:solidFill>
                  <a:srgbClr val="002060"/>
                </a:solidFill>
              </a:rPr>
              <a:t>These cross-validated metrics confirm that the tuned Random Forest is a solid and stable model for predicting IMDb ratings.</a:t>
            </a:r>
            <a:endParaRPr lang="en-US" altLang="en-US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>
                <a:solidFill>
                  <a:srgbClr val="002060"/>
                </a:solidFill>
              </a:rPr>
              <a:t>Calculate cross-validated RMSE (using negative root mean squared error) and R²</a:t>
            </a:r>
            <a:r>
              <a:rPr lang="en-IN" altLang="en-US">
                <a:solidFill>
                  <a:srgbClr val="002060"/>
                </a:solidFill>
              </a:rPr>
              <a:t>.</a:t>
            </a:r>
            <a:endParaRPr lang="en-IN" altLang="en-US">
              <a:solidFill>
                <a:srgbClr val="002060"/>
              </a:solidFill>
            </a:endParaRPr>
          </a:p>
        </p:txBody>
      </p:sp>
      <p:pic>
        <p:nvPicPr>
          <p:cNvPr id="7" name="Picture 6" descr="Screenshot 2025-06-17 01515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75" y="109855"/>
            <a:ext cx="7458075" cy="278765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ext Box 3"/>
          <p:cNvSpPr txBox="1"/>
          <p:nvPr/>
        </p:nvSpPr>
        <p:spPr>
          <a:xfrm>
            <a:off x="1289685" y="5776595"/>
            <a:ext cx="9305925" cy="10039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en-US">
                <a:solidFill>
                  <a:srgbClr val="002060"/>
                </a:solidFill>
              </a:rPr>
              <a:t>Most residuals centered around zero which suggests that model doesn't have systematic Bias. Overall shape of the distribution looks bell-shaped which illustrate that residuals have normal distributions</a:t>
            </a:r>
            <a:r>
              <a:rPr lang="en-US" altLang="en-US"/>
              <a:t>.</a:t>
            </a:r>
            <a:endParaRPr lang="en-US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03705" y="70485"/>
            <a:ext cx="8963025" cy="5267325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ext Box 1"/>
          <p:cNvSpPr txBox="1"/>
          <p:nvPr/>
        </p:nvSpPr>
        <p:spPr>
          <a:xfrm>
            <a:off x="1200785" y="5766435"/>
            <a:ext cx="9632950" cy="6959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en-US">
                <a:solidFill>
                  <a:srgbClr val="002060"/>
                </a:solidFill>
              </a:rPr>
              <a:t>Majority of points align well with the line, the residuals are largely normal. This supports the assumption of normality in the errors for the model.</a:t>
            </a:r>
            <a:endParaRPr lang="en-US" altLang="en-US">
              <a:solidFill>
                <a:srgbClr val="002060"/>
              </a:solidFill>
            </a:endParaRPr>
          </a:p>
        </p:txBody>
      </p:sp>
      <p:pic>
        <p:nvPicPr>
          <p:cNvPr id="3" name="Picture 2" descr="Screenshot 2025-06-17 01482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0715" y="482600"/>
            <a:ext cx="10681335" cy="502031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Straight Connector 13"/>
          <p:cNvCxnSpPr/>
          <p:nvPr/>
        </p:nvCxnSpPr>
        <p:spPr>
          <a:xfrm>
            <a:off x="879679" y="6158533"/>
            <a:ext cx="4355261" cy="0"/>
          </a:xfrm>
          <a:prstGeom prst="line">
            <a:avLst/>
          </a:prstGeom>
          <a:ln w="3810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14"/>
          <p:cNvCxnSpPr/>
          <p:nvPr/>
        </p:nvCxnSpPr>
        <p:spPr>
          <a:xfrm>
            <a:off x="5224054" y="6158533"/>
            <a:ext cx="771911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Box 11"/>
          <p:cNvSpPr txBox="1"/>
          <p:nvPr/>
        </p:nvSpPr>
        <p:spPr>
          <a:xfrm>
            <a:off x="958215" y="334010"/>
            <a:ext cx="10394315" cy="6445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en-US" sz="3200"/>
              <a:t> </a:t>
            </a:r>
            <a:r>
              <a:rPr lang="en-US" altLang="en-US" sz="3600" b="1"/>
              <a:t>Introduction &amp; Objectives</a:t>
            </a:r>
            <a:endParaRPr lang="en-US" altLang="en-US" sz="3600" b="1"/>
          </a:p>
        </p:txBody>
      </p:sp>
      <p:sp>
        <p:nvSpPr>
          <p:cNvPr id="14" name="Text Box 13"/>
          <p:cNvSpPr txBox="1"/>
          <p:nvPr/>
        </p:nvSpPr>
        <p:spPr>
          <a:xfrm>
            <a:off x="1150620" y="1259840"/>
            <a:ext cx="10201910" cy="47548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0">
              <a:buFont typeface="+mj-lt"/>
              <a:buNone/>
            </a:pPr>
            <a:r>
              <a:rPr lang="en-IN" altLang="en-US" sz="3600">
                <a:solidFill>
                  <a:srgbClr val="7030A0"/>
                </a:solidFill>
              </a:rPr>
              <a:t>1.</a:t>
            </a:r>
            <a:r>
              <a:rPr lang="en-IN" altLang="en-US" sz="3600">
                <a:solidFill>
                  <a:srgbClr val="002060"/>
                </a:solidFill>
              </a:rPr>
              <a:t> </a:t>
            </a:r>
            <a:r>
              <a:rPr lang="en-US" altLang="en-US" sz="3600">
                <a:solidFill>
                  <a:srgbClr val="7030A0"/>
                </a:solidFill>
              </a:rPr>
              <a:t>Problem Statement:</a:t>
            </a:r>
            <a:endParaRPr lang="en-US" altLang="en-US" sz="3600">
              <a:solidFill>
                <a:srgbClr val="002060"/>
              </a:solidFill>
            </a:endParaRPr>
          </a:p>
          <a:p>
            <a:r>
              <a:rPr lang="en-IN" altLang="en-US" sz="3200">
                <a:solidFill>
                  <a:srgbClr val="002060"/>
                </a:solidFill>
              </a:rPr>
              <a:t>-</a:t>
            </a:r>
            <a:r>
              <a:rPr lang="en-US" altLang="en-US" sz="3200">
                <a:solidFill>
                  <a:srgbClr val="002060"/>
                </a:solidFill>
              </a:rPr>
              <a:t>Predict IMDb ratings to help understand movie success.</a:t>
            </a:r>
            <a:endParaRPr lang="en-US" altLang="en-US" sz="3200">
              <a:solidFill>
                <a:srgbClr val="002060"/>
              </a:solidFill>
            </a:endParaRPr>
          </a:p>
          <a:p>
            <a:pPr indent="0">
              <a:buNone/>
            </a:pPr>
            <a:r>
              <a:rPr lang="en-IN" altLang="en-US" sz="3600">
                <a:solidFill>
                  <a:srgbClr val="7030A0"/>
                </a:solidFill>
              </a:rPr>
              <a:t>2.</a:t>
            </a:r>
            <a:r>
              <a:rPr lang="en-IN" altLang="en-US" sz="3600">
                <a:solidFill>
                  <a:srgbClr val="002060"/>
                </a:solidFill>
              </a:rPr>
              <a:t> </a:t>
            </a:r>
            <a:r>
              <a:rPr lang="en-US" altLang="en-US" sz="3600">
                <a:solidFill>
                  <a:srgbClr val="7030A0"/>
                </a:solidFill>
              </a:rPr>
              <a:t>Objectives:</a:t>
            </a:r>
            <a:endParaRPr lang="en-US" altLang="en-US" sz="3600">
              <a:solidFill>
                <a:srgbClr val="002060"/>
              </a:solidFill>
            </a:endParaRPr>
          </a:p>
          <a:p>
            <a:r>
              <a:rPr lang="en-IN" altLang="en-US" sz="3200">
                <a:solidFill>
                  <a:srgbClr val="002060"/>
                </a:solidFill>
              </a:rPr>
              <a:t>-</a:t>
            </a:r>
            <a:r>
              <a:rPr lang="en-US" altLang="en-US" sz="3200">
                <a:solidFill>
                  <a:srgbClr val="002060"/>
                </a:solidFill>
              </a:rPr>
              <a:t>Build and tune a robust predictive model.</a:t>
            </a:r>
            <a:endParaRPr lang="en-US" altLang="en-US" sz="3200">
              <a:solidFill>
                <a:srgbClr val="002060"/>
              </a:solidFill>
            </a:endParaRPr>
          </a:p>
          <a:p>
            <a:r>
              <a:rPr lang="en-IN" altLang="en-US" sz="3200">
                <a:solidFill>
                  <a:srgbClr val="002060"/>
                </a:solidFill>
              </a:rPr>
              <a:t>-</a:t>
            </a:r>
            <a:r>
              <a:rPr lang="en-US" altLang="en-US" sz="3200">
                <a:solidFill>
                  <a:srgbClr val="002060"/>
                </a:solidFill>
              </a:rPr>
              <a:t>Identify key factors (features) influencing movie ratings</a:t>
            </a:r>
            <a:r>
              <a:rPr lang="en-IN" altLang="en-US" sz="3200">
                <a:solidFill>
                  <a:srgbClr val="002060"/>
                </a:solidFill>
              </a:rPr>
              <a:t>.</a:t>
            </a:r>
            <a:endParaRPr lang="en-US" altLang="en-US" sz="3200">
              <a:solidFill>
                <a:srgbClr val="002060"/>
              </a:solidFill>
            </a:endParaRPr>
          </a:p>
          <a:p>
            <a:r>
              <a:rPr lang="en-IN" altLang="en-US" sz="3600">
                <a:solidFill>
                  <a:srgbClr val="7030A0"/>
                </a:solidFill>
              </a:rPr>
              <a:t>3.</a:t>
            </a:r>
            <a:r>
              <a:rPr lang="en-IN" altLang="en-US" sz="3600">
                <a:solidFill>
                  <a:srgbClr val="002060"/>
                </a:solidFill>
              </a:rPr>
              <a:t> </a:t>
            </a:r>
            <a:r>
              <a:rPr lang="en-US" altLang="en-US" sz="3600">
                <a:solidFill>
                  <a:srgbClr val="7030A0"/>
                </a:solidFill>
              </a:rPr>
              <a:t>Implications:</a:t>
            </a:r>
            <a:endParaRPr lang="en-US" altLang="en-US" sz="3600">
              <a:solidFill>
                <a:srgbClr val="002060"/>
              </a:solidFill>
            </a:endParaRPr>
          </a:p>
          <a:p>
            <a:r>
              <a:rPr lang="en-IN" altLang="en-US" sz="3200">
                <a:solidFill>
                  <a:srgbClr val="002060"/>
                </a:solidFill>
              </a:rPr>
              <a:t>-</a:t>
            </a:r>
            <a:r>
              <a:rPr lang="en-US" altLang="en-US" sz="3200">
                <a:solidFill>
                  <a:srgbClr val="002060"/>
                </a:solidFill>
              </a:rPr>
              <a:t>Inform content strategy, marketing, or production decisions</a:t>
            </a:r>
            <a:r>
              <a:rPr lang="en-IN" altLang="en-US" sz="3200">
                <a:solidFill>
                  <a:srgbClr val="002060"/>
                </a:solidFill>
              </a:rPr>
              <a:t>.</a:t>
            </a:r>
            <a:endParaRPr lang="en-US" altLang="en-US" sz="3200">
              <a:solidFill>
                <a:srgbClr val="002060"/>
              </a:solidFill>
            </a:endParaRPr>
          </a:p>
          <a:p>
            <a:endParaRPr lang="en-US" altLang="en-US"/>
          </a:p>
          <a:p>
            <a:endParaRPr lang="en-US" altLang="en-US"/>
          </a:p>
        </p:txBody>
      </p:sp>
    </p:spTree>
    <p:custDataLst>
      <p:tags r:id="rId1"/>
    </p:custData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ext Box 4"/>
          <p:cNvSpPr txBox="1"/>
          <p:nvPr/>
        </p:nvSpPr>
        <p:spPr>
          <a:xfrm>
            <a:off x="1310005" y="5002530"/>
            <a:ext cx="9355455" cy="15798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/>
              <a:t>Create SHAP values using TreeExplainer (efficient for tree-based models)</a:t>
            </a:r>
            <a:r>
              <a:rPr lang="en-IN" altLang="en-US"/>
              <a:t>.</a:t>
            </a:r>
            <a:endParaRPr lang="en-US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/>
              <a:t>Compute SHAP values for a subset of the test set (you might use the entire X_test if it's not too large)</a:t>
            </a:r>
            <a:r>
              <a:rPr lang="en-IN" altLang="en-US"/>
              <a:t>.</a:t>
            </a:r>
            <a:endParaRPr lang="en-US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/>
              <a:t>Plot a bar summary to see global feature importance via SHAP</a:t>
            </a:r>
            <a:r>
              <a:rPr lang="en-IN" altLang="en-US"/>
              <a:t>.</a:t>
            </a:r>
            <a:endParaRPr lang="en-IN" altLang="en-US"/>
          </a:p>
        </p:txBody>
      </p:sp>
      <p:pic>
        <p:nvPicPr>
          <p:cNvPr id="7" name="Picture 6" descr="Screenshot 2025-06-17 02113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37030" y="977900"/>
            <a:ext cx="8797925" cy="3869055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2580640" y="266700"/>
            <a:ext cx="73799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US"/>
              <a:t>!pip install shap</a:t>
            </a:r>
            <a:endParaRPr lang="en-IN" alt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Screenshot 2025-06-17 02123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0015" y="64135"/>
            <a:ext cx="9668510" cy="6654800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9929495" y="474345"/>
            <a:ext cx="2262505" cy="43180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>
                <a:solidFill>
                  <a:srgbClr val="002060"/>
                </a:solidFill>
              </a:rPr>
              <a:t>No_of_Votes had the highest impact on model predictions—indicating that the number of votes a movie gets strongly correlates with its rating.</a:t>
            </a:r>
            <a:endParaRPr lang="en-US" altLang="en-US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>
                <a:solidFill>
                  <a:srgbClr val="002060"/>
                </a:solidFill>
              </a:rPr>
              <a:t> Followed by Meta_score, Runtime, Gross, Released_Year, and Movie_Age.</a:t>
            </a:r>
            <a:endParaRPr lang="en-US" altLang="en-US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en-US">
              <a:solidFill>
                <a:srgbClr val="002060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Picture 4" descr="Screenshot 2025-06-17 02182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77915" y="822960"/>
            <a:ext cx="5848350" cy="4685665"/>
          </a:xfrm>
          <a:prstGeom prst="rect">
            <a:avLst/>
          </a:prstGeom>
        </p:spPr>
      </p:pic>
      <p:pic>
        <p:nvPicPr>
          <p:cNvPr id="6" name="Picture 5" descr="Screenshot 2025-06-17 02184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45" y="822960"/>
            <a:ext cx="5905500" cy="2969895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339090" y="4163060"/>
            <a:ext cx="5685155" cy="191198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>
                <a:solidFill>
                  <a:srgbClr val="002060"/>
                </a:solidFill>
                <a:sym typeface="+mn-ea"/>
              </a:rPr>
              <a:t>This code generates a Partial Dependence Plot (PDP) for the top feature</a:t>
            </a:r>
            <a:r>
              <a:rPr lang="en-IN" altLang="en-US">
                <a:solidFill>
                  <a:srgbClr val="002060"/>
                </a:solidFill>
                <a:sym typeface="+mn-ea"/>
              </a:rPr>
              <a:t>: </a:t>
            </a:r>
            <a:r>
              <a:rPr lang="en-US" altLang="en-US">
                <a:solidFill>
                  <a:srgbClr val="002060"/>
                </a:solidFill>
                <a:sym typeface="+mn-ea"/>
              </a:rPr>
              <a:t>No_of_Votes—in a Random Forest model trained to predict IMDb scores</a:t>
            </a:r>
            <a:endParaRPr lang="en-US" altLang="en-US">
              <a:solidFill>
                <a:srgbClr val="002060"/>
              </a:solidFill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>
                <a:solidFill>
                  <a:srgbClr val="002060"/>
                </a:solidFill>
                <a:sym typeface="+mn-ea"/>
              </a:rPr>
              <a:t>The resulting plot suggests that as No_of_Votes increases, the model's predicted IMDb score also rises—indicating a positive relationship.</a:t>
            </a:r>
            <a:endParaRPr lang="en-US" altLang="en-US">
              <a:solidFill>
                <a:srgbClr val="002060"/>
              </a:solidFill>
            </a:endParaRPr>
          </a:p>
          <a:p>
            <a:endParaRPr lang="en-US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ext Box 2"/>
          <p:cNvSpPr txBox="1"/>
          <p:nvPr/>
        </p:nvSpPr>
        <p:spPr>
          <a:xfrm>
            <a:off x="2292985" y="149860"/>
            <a:ext cx="71812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IN" altLang="en-US" sz="2800" b="1"/>
              <a:t>Conclusion</a:t>
            </a:r>
            <a:endParaRPr lang="en-IN" altLang="en-US" sz="2800" b="1"/>
          </a:p>
        </p:txBody>
      </p:sp>
      <p:sp>
        <p:nvSpPr>
          <p:cNvPr id="5" name="Text Box 4"/>
          <p:cNvSpPr txBox="1"/>
          <p:nvPr/>
        </p:nvSpPr>
        <p:spPr>
          <a:xfrm>
            <a:off x="506095" y="782955"/>
            <a:ext cx="11489690" cy="59582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0">
              <a:buFont typeface="Arial" panose="020B0604020202020204" pitchFamily="34" charset="0"/>
              <a:buNone/>
            </a:pPr>
            <a:r>
              <a:rPr lang="en-IN" altLang="en-US" sz="2400" b="1">
                <a:solidFill>
                  <a:srgbClr val="7030A0"/>
                </a:solidFill>
              </a:rPr>
              <a:t>1. </a:t>
            </a:r>
            <a:r>
              <a:rPr lang="en-US" altLang="en-US" sz="2400" b="1">
                <a:solidFill>
                  <a:srgbClr val="7030A0"/>
                </a:solidFill>
              </a:rPr>
              <a:t>Predictive Performance</a:t>
            </a:r>
            <a:r>
              <a:rPr lang="en-IN" altLang="en-US" sz="2400" b="1">
                <a:solidFill>
                  <a:srgbClr val="7030A0"/>
                </a:solidFill>
              </a:rPr>
              <a:t>:</a:t>
            </a:r>
            <a:endParaRPr lang="en-IN" altLang="en-US" sz="2400" b="1">
              <a:solidFill>
                <a:srgbClr val="7030A0"/>
              </a:solidFill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en-US" altLang="en-US">
                <a:solidFill>
                  <a:srgbClr val="002060"/>
                </a:solidFill>
                <a:sym typeface="+mn-ea"/>
              </a:rPr>
              <a:t>After comprehensive cleaning and feature engineering, a tuned Random Forest Regressor cut error to RMSE ≈ 0.17 and explained ≈ 52 % of rating variance, a decisive improvement over the linear-regression baseline (R² = –0.65).</a:t>
            </a:r>
            <a:endParaRPr lang="en-US" altLang="en-US">
              <a:solidFill>
                <a:srgbClr val="002060"/>
              </a:solidFill>
            </a:endParaRPr>
          </a:p>
          <a:p>
            <a:pPr indent="0">
              <a:buFont typeface="Arial" panose="020B0604020202020204" pitchFamily="34" charset="0"/>
              <a:buNone/>
            </a:pPr>
            <a:endParaRPr lang="en-US" altLang="en-US"/>
          </a:p>
          <a:p>
            <a:r>
              <a:rPr lang="en-IN" altLang="en-US" sz="2400" b="1">
                <a:solidFill>
                  <a:srgbClr val="7030A0"/>
                </a:solidFill>
              </a:rPr>
              <a:t>2.</a:t>
            </a:r>
            <a:r>
              <a:rPr lang="en-US" altLang="en-US" sz="2400" b="1">
                <a:solidFill>
                  <a:srgbClr val="7030A0"/>
                </a:solidFill>
              </a:rPr>
              <a:t> Key </a:t>
            </a:r>
            <a:r>
              <a:rPr lang="en-IN" altLang="en-US" sz="2400" b="1">
                <a:solidFill>
                  <a:srgbClr val="7030A0"/>
                </a:solidFill>
              </a:rPr>
              <a:t>insights</a:t>
            </a:r>
            <a:r>
              <a:rPr lang="en-US" altLang="en-US" sz="2400" b="1">
                <a:solidFill>
                  <a:srgbClr val="7030A0"/>
                </a:solidFill>
              </a:rPr>
              <a:t> of IMDb Scores</a:t>
            </a:r>
            <a:r>
              <a:rPr lang="en-IN" altLang="en-US" sz="2400" b="1">
                <a:solidFill>
                  <a:srgbClr val="7030A0"/>
                </a:solidFill>
              </a:rPr>
              <a:t>:</a:t>
            </a:r>
            <a:endParaRPr lang="en-IN" altLang="en-US" sz="2400" b="1">
              <a:solidFill>
                <a:srgbClr val="7030A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>
                <a:solidFill>
                  <a:srgbClr val="002060"/>
                </a:solidFill>
                <a:sym typeface="+mn-ea"/>
              </a:rPr>
              <a:t>Popularity and critical-consensus signals matter most:</a:t>
            </a:r>
            <a:endParaRPr lang="en-US" altLang="en-US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>
                <a:solidFill>
                  <a:srgbClr val="002060"/>
                </a:solidFill>
                <a:sym typeface="+mn-ea"/>
              </a:rPr>
              <a:t>No_of_Votes (strongest effect)</a:t>
            </a:r>
            <a:endParaRPr lang="en-US" altLang="en-US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>
                <a:solidFill>
                  <a:srgbClr val="002060"/>
                </a:solidFill>
                <a:sym typeface="+mn-ea"/>
              </a:rPr>
              <a:t>Meta_score</a:t>
            </a:r>
            <a:endParaRPr lang="en-US" altLang="en-US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>
                <a:solidFill>
                  <a:srgbClr val="002060"/>
                </a:solidFill>
                <a:sym typeface="+mn-ea"/>
              </a:rPr>
              <a:t>Runtime, Gross, Released_Year / Movie_Age</a:t>
            </a:r>
            <a:endParaRPr lang="en-US" altLang="en-US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>
                <a:solidFill>
                  <a:srgbClr val="002060"/>
                </a:solidFill>
                <a:sym typeface="+mn-ea"/>
              </a:rPr>
              <a:t>Genre and certificate tags contribute far less once high-cardinality noise is collapsed into “Other.”</a:t>
            </a:r>
            <a:endParaRPr lang="en-US" altLang="en-US">
              <a:solidFill>
                <a:srgbClr val="002060"/>
              </a:solidFill>
            </a:endParaRPr>
          </a:p>
          <a:p>
            <a:endParaRPr lang="en-US" altLang="en-US"/>
          </a:p>
          <a:p>
            <a:r>
              <a:rPr lang="en-IN" altLang="en-US" sz="2400" b="1">
                <a:solidFill>
                  <a:srgbClr val="7030A0"/>
                </a:solidFill>
              </a:rPr>
              <a:t>3. </a:t>
            </a:r>
            <a:r>
              <a:rPr lang="en-US" altLang="en-US" sz="2400" b="1">
                <a:solidFill>
                  <a:srgbClr val="7030A0"/>
                </a:solidFill>
              </a:rPr>
              <a:t>Business Implications</a:t>
            </a:r>
            <a:r>
              <a:rPr lang="en-IN" altLang="en-US" sz="2400" b="1">
                <a:solidFill>
                  <a:srgbClr val="7030A0"/>
                </a:solidFill>
              </a:rPr>
              <a:t>:</a:t>
            </a:r>
            <a:endParaRPr lang="en-US" altLang="en-US" sz="2400" b="1">
              <a:solidFill>
                <a:srgbClr val="7030A0"/>
              </a:solidFill>
            </a:endParaRPr>
          </a:p>
          <a:p>
            <a:pPr indent="0">
              <a:buNone/>
            </a:pPr>
            <a:r>
              <a:rPr lang="en-US" altLang="en-US">
                <a:solidFill>
                  <a:srgbClr val="002060"/>
                </a:solidFill>
              </a:rPr>
              <a:t>Studios or streaming platforms can prioritise titles with strong critic scores and sustained audience engagement (votes) to boost average ratings.</a:t>
            </a:r>
            <a:endParaRPr lang="en-US" altLang="en-US">
              <a:solidFill>
                <a:srgbClr val="002060"/>
              </a:solidFill>
            </a:endParaRPr>
          </a:p>
          <a:p>
            <a:endParaRPr lang="en-US" altLang="en-US"/>
          </a:p>
          <a:p>
            <a:r>
              <a:rPr lang="en-IN" altLang="en-US" sz="2400" b="1">
                <a:solidFill>
                  <a:srgbClr val="7030A0"/>
                </a:solidFill>
              </a:rPr>
              <a:t>4. </a:t>
            </a:r>
            <a:r>
              <a:rPr lang="en-US" altLang="en-US" sz="2400" b="1">
                <a:solidFill>
                  <a:srgbClr val="7030A0"/>
                </a:solidFill>
              </a:rPr>
              <a:t>Model Robustness &amp; Interpretability</a:t>
            </a:r>
            <a:r>
              <a:rPr lang="en-IN" altLang="en-US" sz="2400" b="1">
                <a:solidFill>
                  <a:srgbClr val="7030A0"/>
                </a:solidFill>
              </a:rPr>
              <a:t>:</a:t>
            </a:r>
            <a:endParaRPr lang="en-US" altLang="en-US" sz="2400" b="1">
              <a:solidFill>
                <a:srgbClr val="7030A0"/>
              </a:solidFill>
            </a:endParaRPr>
          </a:p>
          <a:p>
            <a:r>
              <a:rPr lang="en-US" altLang="en-US">
                <a:solidFill>
                  <a:srgbClr val="002060"/>
                </a:solidFill>
              </a:rPr>
              <a:t>Residual diagnostics show no systematic bias, and SHAP + PDP visualisations make the model transparent enough for stakeholder trust and actionable what-ifs.</a:t>
            </a:r>
            <a:endParaRPr lang="en-US" altLang="en-US">
              <a:solidFill>
                <a:srgbClr val="002060"/>
              </a:solidFill>
            </a:endParaRPr>
          </a:p>
          <a:p>
            <a:endParaRPr lang="en-US" altLang="en-US">
              <a:solidFill>
                <a:srgbClr val="002060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ext Box 3"/>
          <p:cNvSpPr txBox="1"/>
          <p:nvPr/>
        </p:nvSpPr>
        <p:spPr>
          <a:xfrm>
            <a:off x="3017520" y="286385"/>
            <a:ext cx="620839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IN" altLang="en-US" sz="3200" b="1"/>
              <a:t>Continue</a:t>
            </a:r>
            <a:endParaRPr lang="en-IN" altLang="en-US" sz="3200" b="1"/>
          </a:p>
        </p:txBody>
      </p:sp>
      <p:sp>
        <p:nvSpPr>
          <p:cNvPr id="5" name="Text Box 4"/>
          <p:cNvSpPr txBox="1"/>
          <p:nvPr/>
        </p:nvSpPr>
        <p:spPr>
          <a:xfrm>
            <a:off x="495935" y="1249045"/>
            <a:ext cx="11261090" cy="52819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IN" altLang="en-US" sz="2400" b="1">
                <a:solidFill>
                  <a:srgbClr val="7030A0"/>
                </a:solidFill>
                <a:sym typeface="+mn-ea"/>
              </a:rPr>
              <a:t>5. </a:t>
            </a:r>
            <a:r>
              <a:rPr lang="en-US" altLang="en-US" sz="2400" b="1">
                <a:solidFill>
                  <a:srgbClr val="7030A0"/>
                </a:solidFill>
                <a:sym typeface="+mn-ea"/>
              </a:rPr>
              <a:t>Limitations &amp; Next Steps</a:t>
            </a:r>
            <a:r>
              <a:rPr lang="en-IN" altLang="en-US" sz="2400" b="1">
                <a:solidFill>
                  <a:srgbClr val="7030A0"/>
                </a:solidFill>
                <a:sym typeface="+mn-ea"/>
              </a:rPr>
              <a:t>:</a:t>
            </a:r>
            <a:endParaRPr lang="en-US" altLang="en-US" sz="2400" b="1">
              <a:solidFill>
                <a:srgbClr val="7030A0"/>
              </a:solidFill>
            </a:endParaRPr>
          </a:p>
          <a:p>
            <a:r>
              <a:rPr lang="en-US" altLang="en-US">
                <a:solidFill>
                  <a:srgbClr val="002060"/>
                </a:solidFill>
                <a:sym typeface="+mn-ea"/>
              </a:rPr>
              <a:t>An R² of 0.52 leaves room for richer features—e.g. social-media sentiment, cast star-power, release-window effects.</a:t>
            </a:r>
            <a:endParaRPr lang="en-US" altLang="en-US">
              <a:solidFill>
                <a:srgbClr val="002060"/>
              </a:solidFill>
              <a:sym typeface="+mn-ea"/>
            </a:endParaRPr>
          </a:p>
          <a:p>
            <a:endParaRPr lang="en-US" altLang="en-US">
              <a:solidFill>
                <a:srgbClr val="002060"/>
              </a:solidFill>
              <a:sym typeface="+mn-ea"/>
            </a:endParaRPr>
          </a:p>
          <a:p>
            <a:endParaRPr lang="en-US" altLang="en-US">
              <a:solidFill>
                <a:srgbClr val="002060"/>
              </a:solidFill>
            </a:endParaRPr>
          </a:p>
          <a:p>
            <a:r>
              <a:rPr lang="en-US" altLang="en-US" sz="2400" b="1">
                <a:solidFill>
                  <a:srgbClr val="7030A0"/>
                </a:solidFill>
                <a:sym typeface="+mn-ea"/>
              </a:rPr>
              <a:t>Bottom line: </a:t>
            </a:r>
            <a:r>
              <a:rPr lang="en-US" altLang="en-US">
                <a:solidFill>
                  <a:srgbClr val="002060"/>
                </a:solidFill>
                <a:sym typeface="+mn-ea"/>
              </a:rPr>
              <a:t>A data-driven, interpretable workflow now predicts IMDb ratings with practical accuracy and clear levers for content, marketing, and investment teams to pull.</a:t>
            </a:r>
            <a:endParaRPr lang="en-US" altLang="en-US">
              <a:solidFill>
                <a:srgbClr val="002060"/>
              </a:solidFill>
            </a:endParaRPr>
          </a:p>
          <a:p>
            <a:endParaRPr lang="en-US" altLang="en-US">
              <a:solidFill>
                <a:srgbClr val="002060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ext Box 3"/>
          <p:cNvSpPr txBox="1"/>
          <p:nvPr/>
        </p:nvSpPr>
        <p:spPr>
          <a:xfrm>
            <a:off x="1361440" y="351155"/>
            <a:ext cx="9706610" cy="6604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en-US" sz="3600" b="1"/>
              <a:t>Data Collection &amp; Cleaning</a:t>
            </a:r>
            <a:endParaRPr lang="en-US" altLang="en-US" sz="3600" b="1"/>
          </a:p>
        </p:txBody>
      </p:sp>
      <p:sp>
        <p:nvSpPr>
          <p:cNvPr id="5" name="Text Box 4"/>
          <p:cNvSpPr txBox="1"/>
          <p:nvPr/>
        </p:nvSpPr>
        <p:spPr>
          <a:xfrm>
            <a:off x="739775" y="1275715"/>
            <a:ext cx="10709910" cy="54248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IN" altLang="en-US" sz="3600">
                <a:solidFill>
                  <a:srgbClr val="7030A0"/>
                </a:solidFill>
              </a:rPr>
              <a:t>1. </a:t>
            </a:r>
            <a:r>
              <a:rPr lang="en-US" altLang="en-US" sz="3600">
                <a:solidFill>
                  <a:srgbClr val="7030A0"/>
                </a:solidFill>
              </a:rPr>
              <a:t>Data Source:</a:t>
            </a:r>
            <a:endParaRPr lang="en-US" altLang="en-US" sz="3600"/>
          </a:p>
          <a:p>
            <a:r>
              <a:rPr lang="en-US" altLang="en-US" sz="3200">
                <a:solidFill>
                  <a:srgbClr val="002060"/>
                </a:solidFill>
              </a:rPr>
              <a:t>- Details about the IMDb dataset (movies, ratings, cast, etc.).</a:t>
            </a:r>
            <a:endParaRPr lang="en-US" altLang="en-US" sz="3200">
              <a:solidFill>
                <a:srgbClr val="002060"/>
              </a:solidFill>
            </a:endParaRPr>
          </a:p>
          <a:p>
            <a:r>
              <a:rPr lang="en-IN" altLang="en-US" sz="3600">
                <a:solidFill>
                  <a:srgbClr val="7030A0"/>
                </a:solidFill>
              </a:rPr>
              <a:t>2. </a:t>
            </a:r>
            <a:r>
              <a:rPr lang="en-US" altLang="en-US" sz="3600">
                <a:solidFill>
                  <a:srgbClr val="7030A0"/>
                </a:solidFill>
              </a:rPr>
              <a:t>Data Cleaning Steps:</a:t>
            </a:r>
            <a:endParaRPr lang="en-US" altLang="en-US" sz="3600">
              <a:solidFill>
                <a:srgbClr val="7030A0"/>
              </a:solidFill>
            </a:endParaRPr>
          </a:p>
          <a:p>
            <a:r>
              <a:rPr lang="en-IN" altLang="en-US" sz="3200">
                <a:solidFill>
                  <a:srgbClr val="002060"/>
                </a:solidFill>
              </a:rPr>
              <a:t>- Remove unneccesary columns.</a:t>
            </a:r>
            <a:endParaRPr lang="en-US" altLang="en-US" sz="3200">
              <a:solidFill>
                <a:srgbClr val="7030A0"/>
              </a:solidFill>
            </a:endParaRPr>
          </a:p>
          <a:p>
            <a:r>
              <a:rPr lang="en-US" altLang="en-US" sz="3200">
                <a:solidFill>
                  <a:srgbClr val="002060"/>
                </a:solidFill>
              </a:rPr>
              <a:t>- Handling missing values and outliers.</a:t>
            </a:r>
            <a:endParaRPr lang="en-US" altLang="en-US" sz="3200">
              <a:solidFill>
                <a:srgbClr val="002060"/>
              </a:solidFill>
            </a:endParaRPr>
          </a:p>
          <a:p>
            <a:r>
              <a:rPr lang="en-US" altLang="en-US" sz="3200">
                <a:solidFill>
                  <a:srgbClr val="002060"/>
                </a:solidFill>
              </a:rPr>
              <a:t>- Data type conversion</a:t>
            </a:r>
            <a:r>
              <a:rPr lang="en-IN" altLang="en-US" sz="3200">
                <a:solidFill>
                  <a:srgbClr val="002060"/>
                </a:solidFill>
              </a:rPr>
              <a:t>.</a:t>
            </a:r>
            <a:endParaRPr lang="en-US" altLang="en-US" sz="3200">
              <a:solidFill>
                <a:srgbClr val="002060"/>
              </a:solidFill>
            </a:endParaRPr>
          </a:p>
          <a:p>
            <a:r>
              <a:rPr lang="en-IN" altLang="en-US" sz="3600">
                <a:solidFill>
                  <a:srgbClr val="7030A0"/>
                </a:solidFill>
              </a:rPr>
              <a:t>3. </a:t>
            </a:r>
            <a:r>
              <a:rPr lang="en-US" altLang="en-US" sz="3600">
                <a:solidFill>
                  <a:srgbClr val="7030A0"/>
                </a:solidFill>
              </a:rPr>
              <a:t>Outcome:</a:t>
            </a:r>
            <a:endParaRPr lang="en-US" altLang="en-US" sz="3600"/>
          </a:p>
          <a:p>
            <a:r>
              <a:rPr lang="en-US" altLang="en-US" sz="3200">
                <a:solidFill>
                  <a:srgbClr val="002060"/>
                </a:solidFill>
              </a:rPr>
              <a:t>- Cleaned dataset ready for analysis.</a:t>
            </a:r>
            <a:endParaRPr lang="en-US" altLang="en-US" sz="3200">
              <a:solidFill>
                <a:srgbClr val="002060"/>
              </a:solidFill>
            </a:endParaRPr>
          </a:p>
          <a:p>
            <a:endParaRPr lang="en-US" altLang="en-US" sz="3200">
              <a:solidFill>
                <a:srgbClr val="002060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ext Box 2"/>
          <p:cNvSpPr txBox="1"/>
          <p:nvPr/>
        </p:nvSpPr>
        <p:spPr>
          <a:xfrm>
            <a:off x="933450" y="1289050"/>
            <a:ext cx="10201275" cy="52336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en-US"/>
          </a:p>
        </p:txBody>
      </p:sp>
      <p:pic>
        <p:nvPicPr>
          <p:cNvPr id="4" name="Picture 3" descr="Screenshot 2025-06-15 03595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40130" y="310515"/>
            <a:ext cx="9697720" cy="635381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ext Box 3"/>
          <p:cNvSpPr txBox="1"/>
          <p:nvPr/>
        </p:nvSpPr>
        <p:spPr>
          <a:xfrm>
            <a:off x="171450" y="882650"/>
            <a:ext cx="11958955" cy="57315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en-US"/>
          </a:p>
        </p:txBody>
      </p:sp>
      <p:pic>
        <p:nvPicPr>
          <p:cNvPr id="5" name="Picture 4" descr="Screenshot 2025-06-15 04102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1450" y="1004570"/>
            <a:ext cx="8406130" cy="1120140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1816735" y="77470"/>
            <a:ext cx="9384665" cy="8051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IN" altLang="en-US" sz="3600" b="1"/>
              <a:t>CONTINUE:</a:t>
            </a:r>
            <a:endParaRPr lang="en-IN" altLang="en-US" sz="3600" b="1"/>
          </a:p>
        </p:txBody>
      </p:sp>
      <p:pic>
        <p:nvPicPr>
          <p:cNvPr id="8" name="Picture 7" descr="Screenshot 2025-06-15 0412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20" y="2702560"/>
            <a:ext cx="8780780" cy="2111375"/>
          </a:xfrm>
          <a:prstGeom prst="rect">
            <a:avLst/>
          </a:prstGeom>
        </p:spPr>
      </p:pic>
      <p:pic>
        <p:nvPicPr>
          <p:cNvPr id="9" name="Picture 8" descr="Screenshot 2025-06-15 0415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6845" y="1109345"/>
            <a:ext cx="3082925" cy="535876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ext Box 1"/>
          <p:cNvSpPr txBox="1"/>
          <p:nvPr/>
        </p:nvSpPr>
        <p:spPr>
          <a:xfrm>
            <a:off x="1469390" y="476885"/>
            <a:ext cx="10242550" cy="6775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en-US" sz="3600" b="1"/>
              <a:t>Exploratory Data Analysis (EDA)</a:t>
            </a:r>
            <a:endParaRPr lang="en-US" altLang="en-US" sz="3600" b="1"/>
          </a:p>
        </p:txBody>
      </p:sp>
      <p:sp>
        <p:nvSpPr>
          <p:cNvPr id="3" name="Text Box 2"/>
          <p:cNvSpPr txBox="1"/>
          <p:nvPr/>
        </p:nvSpPr>
        <p:spPr>
          <a:xfrm>
            <a:off x="822960" y="1666240"/>
            <a:ext cx="11003915" cy="504444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IN" altLang="en-US" sz="3600">
                <a:solidFill>
                  <a:srgbClr val="7030A0"/>
                </a:solidFill>
              </a:rPr>
              <a:t>1. </a:t>
            </a:r>
            <a:r>
              <a:rPr lang="en-US" altLang="en-US" sz="3600">
                <a:solidFill>
                  <a:srgbClr val="7030A0"/>
                </a:solidFill>
              </a:rPr>
              <a:t>Visualization Highlights:</a:t>
            </a:r>
            <a:endParaRPr lang="en-US" altLang="en-US" sz="3600">
              <a:solidFill>
                <a:srgbClr val="7030A0"/>
              </a:solidFill>
            </a:endParaRPr>
          </a:p>
          <a:p>
            <a:r>
              <a:rPr lang="en-US" altLang="en-US" sz="3200">
                <a:solidFill>
                  <a:srgbClr val="002060"/>
                </a:solidFill>
              </a:rPr>
              <a:t>- Distribution of IMDb Ratings, Meta Scores, etc.</a:t>
            </a:r>
            <a:endParaRPr lang="en-US" altLang="en-US" sz="3200">
              <a:solidFill>
                <a:srgbClr val="002060"/>
              </a:solidFill>
            </a:endParaRPr>
          </a:p>
          <a:p>
            <a:r>
              <a:rPr lang="en-IN" altLang="en-US" sz="3200">
                <a:solidFill>
                  <a:srgbClr val="002060"/>
                </a:solidFill>
              </a:rPr>
              <a:t>-</a:t>
            </a:r>
            <a:r>
              <a:rPr lang="en-IN" altLang="en-US" sz="3200">
                <a:solidFill>
                  <a:srgbClr val="002060"/>
                </a:solidFill>
                <a:sym typeface="+mn-ea"/>
              </a:rPr>
              <a:t>Distribution of every single Numeric columns(Features)</a:t>
            </a:r>
            <a:r>
              <a:rPr lang="en-IN" altLang="en-US" sz="3200">
                <a:solidFill>
                  <a:srgbClr val="002060"/>
                </a:solidFill>
              </a:rPr>
              <a:t>.</a:t>
            </a:r>
            <a:endParaRPr lang="en-IN" altLang="en-US" sz="3200">
              <a:solidFill>
                <a:srgbClr val="002060"/>
              </a:solidFill>
            </a:endParaRPr>
          </a:p>
          <a:p>
            <a:r>
              <a:rPr lang="en-IN" altLang="en-US" sz="3200">
                <a:solidFill>
                  <a:srgbClr val="002060"/>
                </a:solidFill>
              </a:rPr>
              <a:t>-C</a:t>
            </a:r>
            <a:r>
              <a:rPr lang="en-US" altLang="en-US" sz="3200">
                <a:solidFill>
                  <a:srgbClr val="002060"/>
                </a:solidFill>
              </a:rPr>
              <a:t>orrelation and </a:t>
            </a:r>
            <a:r>
              <a:rPr lang="en-IN" altLang="en-US" sz="3200">
                <a:solidFill>
                  <a:srgbClr val="002060"/>
                </a:solidFill>
              </a:rPr>
              <a:t>H</a:t>
            </a:r>
            <a:r>
              <a:rPr lang="en-US" altLang="en-US" sz="3200">
                <a:solidFill>
                  <a:srgbClr val="002060"/>
                </a:solidFill>
              </a:rPr>
              <a:t>eatmap</a:t>
            </a:r>
            <a:r>
              <a:rPr lang="en-IN" altLang="en-US" sz="3200">
                <a:solidFill>
                  <a:srgbClr val="002060"/>
                </a:solidFill>
              </a:rPr>
              <a:t> for numeric columns(Features).</a:t>
            </a:r>
            <a:endParaRPr lang="en-IN" altLang="en-US" sz="3200">
              <a:solidFill>
                <a:srgbClr val="002060"/>
              </a:solidFill>
            </a:endParaRPr>
          </a:p>
          <a:p>
            <a:r>
              <a:rPr lang="en-IN" altLang="en-US" sz="3200">
                <a:solidFill>
                  <a:srgbClr val="002060"/>
                </a:solidFill>
              </a:rPr>
              <a:t>-Barplots</a:t>
            </a:r>
            <a:r>
              <a:rPr lang="en-US" altLang="en-US" sz="3200">
                <a:solidFill>
                  <a:srgbClr val="002060"/>
                </a:solidFill>
              </a:rPr>
              <a:t> for categorical col</a:t>
            </a:r>
            <a:r>
              <a:rPr lang="en-IN" altLang="en-US" sz="3200">
                <a:solidFill>
                  <a:srgbClr val="002060"/>
                </a:solidFill>
              </a:rPr>
              <a:t>umns.</a:t>
            </a:r>
            <a:endParaRPr lang="en-US" altLang="en-US" sz="3200">
              <a:solidFill>
                <a:srgbClr val="002060"/>
              </a:solidFill>
            </a:endParaRPr>
          </a:p>
          <a:p>
            <a:r>
              <a:rPr lang="en-IN" altLang="en-US" sz="3600">
                <a:solidFill>
                  <a:srgbClr val="7030A0"/>
                </a:solidFill>
              </a:rPr>
              <a:t>2. </a:t>
            </a:r>
            <a:r>
              <a:rPr lang="en-US" altLang="en-US" sz="3600">
                <a:solidFill>
                  <a:srgbClr val="7030A0"/>
                </a:solidFill>
              </a:rPr>
              <a:t>Key Findings:</a:t>
            </a:r>
            <a:endParaRPr lang="en-US" altLang="en-US" sz="3600">
              <a:solidFill>
                <a:srgbClr val="7030A0"/>
              </a:solidFill>
            </a:endParaRPr>
          </a:p>
          <a:p>
            <a:r>
              <a:rPr lang="en-US" altLang="en-US" sz="3200">
                <a:solidFill>
                  <a:srgbClr val="002060"/>
                </a:solidFill>
              </a:rPr>
              <a:t>- Relationship between critical reception (Meta_score</a:t>
            </a:r>
            <a:r>
              <a:rPr lang="en-IN" altLang="en-US" sz="3200">
                <a:solidFill>
                  <a:srgbClr val="002060"/>
                </a:solidFill>
              </a:rPr>
              <a:t> and No. of Votes</a:t>
            </a:r>
            <a:r>
              <a:rPr lang="en-US" altLang="en-US" sz="3200">
                <a:solidFill>
                  <a:srgbClr val="002060"/>
                </a:solidFill>
              </a:rPr>
              <a:t>) and IMDb ratings.</a:t>
            </a:r>
            <a:endParaRPr lang="en-US" altLang="en-US" sz="3200">
              <a:solidFill>
                <a:srgbClr val="002060"/>
              </a:solidFill>
            </a:endParaRPr>
          </a:p>
          <a:p>
            <a:r>
              <a:rPr lang="en-US" altLang="en-US" sz="3200">
                <a:solidFill>
                  <a:srgbClr val="002060"/>
                </a:solidFill>
              </a:rPr>
              <a:t>- Patterns in genre, runtime, and other variables.</a:t>
            </a:r>
            <a:endParaRPr lang="en-US" altLang="en-US" sz="3200">
              <a:solidFill>
                <a:srgbClr val="002060"/>
              </a:solidFill>
            </a:endParaRPr>
          </a:p>
          <a:p>
            <a:endParaRPr lang="en-US" altLang="en-US" sz="3200">
              <a:solidFill>
                <a:srgbClr val="002060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Screenshot 2025-06-16 18114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5895" y="791210"/>
            <a:ext cx="6362700" cy="5408930"/>
          </a:xfrm>
          <a:prstGeom prst="rect">
            <a:avLst/>
          </a:prstGeom>
        </p:spPr>
      </p:pic>
      <p:pic>
        <p:nvPicPr>
          <p:cNvPr id="3" name="Picture 2" descr="Screenshot 2025-06-16 18150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3075" y="711835"/>
            <a:ext cx="5260340" cy="441198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ext Box 1"/>
          <p:cNvSpPr txBox="1"/>
          <p:nvPr/>
        </p:nvSpPr>
        <p:spPr>
          <a:xfrm>
            <a:off x="1829435" y="325755"/>
            <a:ext cx="8710930" cy="6858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IN" altLang="en-US" sz="2400" b="1">
                <a:solidFill>
                  <a:schemeClr val="tx1"/>
                </a:solidFill>
              </a:rPr>
              <a:t>Distribution of every numeric attribute(Feature)</a:t>
            </a:r>
            <a:endParaRPr lang="en-IN" altLang="en-US" sz="2400" b="1">
              <a:solidFill>
                <a:schemeClr val="tx1"/>
              </a:solidFill>
            </a:endParaRPr>
          </a:p>
        </p:txBody>
      </p:sp>
      <p:pic>
        <p:nvPicPr>
          <p:cNvPr id="3" name="Picture 2" descr="Screenshot 2025-06-16 18181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310" y="1059180"/>
            <a:ext cx="5810250" cy="5343525"/>
          </a:xfrm>
          <a:prstGeom prst="rect">
            <a:avLst/>
          </a:prstGeom>
        </p:spPr>
      </p:pic>
      <p:pic>
        <p:nvPicPr>
          <p:cNvPr id="9" name="Picture 8" descr="Screenshot 2025-06-16 18184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2975" y="1059180"/>
            <a:ext cx="6107430" cy="539115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*i*1"/>
  <p:tag name="KSO_WM_UNIT_LAYERLEVEL" val="1"/>
  <p:tag name="KSO_WM_TAG_VERSION" val="3.0"/>
  <p:tag name="KSO_WM_BEAUTIFY_FLAG" val="#wm#"/>
</p:tagLst>
</file>

<file path=ppt/tags/tag10.xml><?xml version="1.0" encoding="utf-8"?>
<p:tagLst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VALUE" val="33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2*f*1"/>
  <p:tag name="KSO_WM_UNIT_LAYERLEVEL" val="1"/>
  <p:tag name="KSO_WM_TAG_VERSION" val="3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3*i*1"/>
  <p:tag name="KSO_WM_UNIT_LAYERLEVEL" val="1"/>
  <p:tag name="KSO_WM_TAG_VERSION" val="3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3*i*2"/>
  <p:tag name="KSO_WM_UNIT_LAYERLEVEL" val="1"/>
  <p:tag name="KSO_WM_TAG_VERSION" val="3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3*i*3"/>
  <p:tag name="KSO_WM_UNIT_LAYERLEVEL" val="1"/>
  <p:tag name="KSO_WM_TAG_VERSION" val="3.0"/>
  <p:tag name="KSO_WM_BEAUTIFY_FLAG" val="#wm#"/>
</p:tagLst>
</file>

<file path=ppt/tags/tag17.xml><?xml version="1.0" encoding="utf-8"?>
<p:tagLst xmlns:p="http://schemas.openxmlformats.org/presentationml/2006/main">
  <p:tag name="KSO_WM_UNIT_ISCONTENTSTITLE" val="1"/>
  <p:tag name="KSO_WM_UNIT_ISNUMDGMTITLE" val="0"/>
  <p:tag name="KSO_WM_UNIT_PRESET_TEXT" val="标题"/>
  <p:tag name="KSO_WM_UNIT_NOCLEAR" val="0"/>
  <p:tag name="KSO_WM_UNIT_VALUE" val="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3*a*1"/>
  <p:tag name="KSO_WM_UNIT_LAYERLEVEL" val="1"/>
  <p:tag name="KSO_WM_TAG_VERSION" val="3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*i*2"/>
  <p:tag name="KSO_WM_UNIT_LAYERLEVEL" val="1"/>
  <p:tag name="KSO_WM_TAG_VERSION" val="3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4*i*1"/>
  <p:tag name="KSO_WM_UNIT_LAYERLEVEL" val="1"/>
  <p:tag name="KSO_WM_TAG_VERSION" val="3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4*i*2"/>
  <p:tag name="KSO_WM_UNIT_LAYERLEVEL" val="1"/>
  <p:tag name="KSO_WM_TAG_VERSION" val="3.0"/>
  <p:tag name="KSO_WM_BEAUTIFY_FLAG" val="#wm#"/>
</p:tagLst>
</file>

<file path=ppt/tags/tag23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14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4*a*1"/>
  <p:tag name="KSO_WM_UNIT_LAYERLEVEL" val="1"/>
  <p:tag name="KSO_WM_TAG_VERSION" val="3.0"/>
  <p:tag name="KSO_WM_BEAUTIFY_FLAG" val="#wm#"/>
</p:tagLst>
</file>

<file path=ppt/tags/tag24.xml><?xml version="1.0" encoding="utf-8"?>
<p:tagLst xmlns:p="http://schemas.openxmlformats.org/presentationml/2006/main">
  <p:tag name="KSO_WM_UNIT_PRESET_TEXT" val="节编号"/>
  <p:tag name="KSO_WM_UNIT_NOCLEAR" val="0"/>
  <p:tag name="KSO_WM_UNIT_VALUE" val="13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_4*e*1"/>
  <p:tag name="KSO_WM_UNIT_LAYERLEVEL" val="1"/>
  <p:tag name="KSO_WM_TAG_VERSION" val="3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28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5*a*1"/>
  <p:tag name="KSO_WM_UNIT_LAYERLEVEL" val="1"/>
  <p:tag name="KSO_WM_TAG_VERSION" val="3.0"/>
  <p:tag name="KSO_WM_BEAUTIFY_FLAG" val="#wm#"/>
</p:tagLst>
</file>

<file path=ppt/tags/tag29.xml><?xml version="1.0" encoding="utf-8"?>
<p:tagLst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VALUE" val="286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5*f*1"/>
  <p:tag name="KSO_WM_UNIT_LAYERLEVEL" val="1"/>
  <p:tag name="KSO_WM_TAG_VERSION" val="3.0"/>
  <p:tag name="KSO_WM_BEAUTIFY_FLAG" val="#wm#"/>
</p:tagLst>
</file>

<file path=ppt/tags/tag3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*a*1"/>
  <p:tag name="KSO_WM_UNIT_LAYERLEVEL" val="1"/>
  <p:tag name="KSO_WM_TAG_VERSION" val="3.0"/>
  <p:tag name="KSO_WM_BEAUTIFY_FLAG" val="#wm#"/>
</p:tagLst>
</file>

<file path=ppt/tags/tag30.xml><?xml version="1.0" encoding="utf-8"?>
<p:tagLst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VALUE" val="286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2"/>
  <p:tag name="KSO_WM_UNIT_ID" val="_5*f*2"/>
  <p:tag name="KSO_WM_UNIT_LAYERLEVEL" val="1"/>
  <p:tag name="KSO_WM_TAG_VERSION" val="3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34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6*a*1"/>
  <p:tag name="KSO_WM_UNIT_LAYERLEVEL" val="1"/>
  <p:tag name="KSO_WM_TAG_VERSION" val="3.0"/>
  <p:tag name="KSO_WM_BEAUTIFY_FLAG" val="#wm#"/>
</p:tagLst>
</file>

<file path=ppt/tags/tag35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文本样式"/>
  <p:tag name="KSO_WM_UNIT_NOCLEAR" val="0"/>
  <p:tag name="KSO_WM_UNIT_VALUE" val="19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1_1"/>
  <p:tag name="KSO_WM_UNIT_ID" val="_6*h_a*1_1"/>
  <p:tag name="KSO_WM_UNIT_LAYERLEVEL" val="1_1"/>
  <p:tag name="KSO_WM_TAG_VERSION" val="3.0"/>
  <p:tag name="KSO_WM_BEAUTIFY_FLAG" val="#wm#"/>
</p:tagLst>
</file>

<file path=ppt/tags/tag36.xml><?xml version="1.0" encoding="utf-8"?>
<p:tagLst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VALUE" val="128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1_1"/>
  <p:tag name="KSO_WM_UNIT_ID" val="_6*h_f*1_1"/>
  <p:tag name="KSO_WM_UNIT_LAYERLEVEL" val="1_1"/>
  <p:tag name="KSO_WM_TAG_VERSION" val="3.0"/>
  <p:tag name="KSO_WM_BEAUTIFY_FLAG" val="#wm#"/>
</p:tagLst>
</file>

<file path=ppt/tags/tag37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文本样式"/>
  <p:tag name="KSO_WM_UNIT_NOCLEAR" val="0"/>
  <p:tag name="KSO_WM_UNIT_VALUE" val="19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2_1"/>
  <p:tag name="KSO_WM_UNIT_ID" val="_6*h_a*2_1"/>
  <p:tag name="KSO_WM_UNIT_LAYERLEVEL" val="1_1"/>
  <p:tag name="KSO_WM_TAG_VERSION" val="3.0"/>
  <p:tag name="KSO_WM_BEAUTIFY_FLAG" val="#wm#"/>
</p:tagLst>
</file>

<file path=ppt/tags/tag38.xml><?xml version="1.0" encoding="utf-8"?>
<p:tagLst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VALUE" val="128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2_1"/>
  <p:tag name="KSO_WM_UNIT_ID" val="_6*h_f*2_1"/>
  <p:tag name="KSO_WM_UNIT_LAYERLEVEL" val="1_1"/>
  <p:tag name="KSO_WM_TAG_VERSION" val="3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4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副标题样式"/>
  <p:tag name="KSO_WM_UNIT_NOCLEAR" val="0"/>
  <p:tag name="KSO_WM_UNIT_VALUE" val="80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_1*b*1"/>
  <p:tag name="KSO_WM_UNIT_LAYERLEVEL" val="1"/>
  <p:tag name="KSO_WM_TAG_VERSION" val="3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42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7*a*1"/>
  <p:tag name="KSO_WM_UNIT_LAYERLEVEL" val="1"/>
  <p:tag name="KSO_WM_TAG_VERSION" val="3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49.xml><?xml version="1.0" encoding="utf-8"?>
<p:tagLst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VALUE" val="396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9*f*1"/>
  <p:tag name="KSO_WM_UNIT_LAYERLEVEL" val="1"/>
  <p:tag name="KSO_WM_TAG_VERSION" val="3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53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0*a*1"/>
  <p:tag name="KSO_WM_UNIT_LAYERLEVEL" val="1"/>
  <p:tag name="KSO_WM_TAG_VERSION" val="3.0"/>
  <p:tag name="KSO_WM_BEAUTIFY_FLAG" val="#wm#"/>
</p:tagLst>
</file>

<file path=ppt/tags/tag54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副标题样式"/>
  <p:tag name="KSO_WM_UNIT_NOCLEAR" val="0"/>
  <p:tag name="KSO_WM_UNIT_VALUE" val="40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_10*b*1"/>
  <p:tag name="KSO_WM_UNIT_LAYERLEVEL" val="1"/>
  <p:tag name="KSO_WM_TAG_VERSION" val="3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1*i*1"/>
  <p:tag name="KSO_WM_UNIT_LAYERLEVEL" val="1"/>
  <p:tag name="KSO_WM_TAG_VERSION" val="3.0"/>
  <p:tag name="KSO_WM_BEAUTIFY_FLAG" val="#wm#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1*i*2"/>
  <p:tag name="KSO_WM_UNIT_LAYERLEVEL" val="1"/>
  <p:tag name="KSO_WM_TAG_VERSION" val="3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60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1*a*1"/>
  <p:tag name="KSO_WM_UNIT_LAYERLEVEL" val="1"/>
  <p:tag name="KSO_WM_TAG_VERSION" val="3.0"/>
  <p:tag name="KSO_WM_BEAUTIFY_FLAG" val="#wm#"/>
</p:tagLst>
</file>

<file path=ppt/tags/tag61.xml><?xml version="1.0" encoding="utf-8"?>
<p:tagLst xmlns:p="http://schemas.openxmlformats.org/presentationml/2006/main"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64.xml><?xml version="1.0" encoding="utf-8"?>
<p:tagLst xmlns:p="http://schemas.openxmlformats.org/presentationml/2006/main">
  <p:tag name="KSO_WM_UNIT_SUBTYPE" val="b"/>
  <p:tag name="KSO_WM_UNIT_PRESET_TEXT" val="署名占位符"/>
  <p:tag name="KSO_WM_UNIT_NOCLEAR" val="0"/>
  <p:tag name="KSO_WM_UNIT_VALUE" val="8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5"/>
  <p:tag name="KSO_WM_UNIT_ID" val="_11*f*5"/>
  <p:tag name="KSO_WM_UNIT_LAYERLEVEL" val="1"/>
  <p:tag name="KSO_WM_TAG_VERSION" val="3.0"/>
  <p:tag name="KSO_WM_BEAUTIFY_FLAG" val="#wm#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0*i*1"/>
  <p:tag name="KSO_WM_UNIT_LAYERLEVEL" val="1"/>
  <p:tag name="KSO_WM_TAG_VERSION" val="3.0"/>
  <p:tag name="KSO_WM_BEAUTIFY_FLAG" val="#wm#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0*i*2"/>
  <p:tag name="KSO_WM_UNIT_LAYERLEVEL" val="1"/>
  <p:tag name="KSO_WM_TAG_VERSION" val="3.0"/>
  <p:tag name="KSO_WM_BEAUTIFY_FLAG" val="#wm#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0*i*3"/>
  <p:tag name="KSO_WM_UNIT_LAYERLEVEL" val="1"/>
  <p:tag name="KSO_WM_TAG_VERSION" val="3.0"/>
  <p:tag name="KSO_WM_BEAUTIFY_FLAG" val="#wm#"/>
</p:tagLst>
</file>

<file path=ppt/tags/tag68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0*a*1"/>
  <p:tag name="KSO_WM_UNIT_LAYERLEVEL" val="1"/>
  <p:tag name="KSO_WM_TAG_VERSION" val="1.0"/>
  <p:tag name="KSO_WM_BEAUTIFY_FLAG" val="#wm#"/>
  <p:tag name="KSO_WM_TEMPLATE_CATEGORY" val="custom"/>
  <p:tag name="KSO_WM_TEMPLATE_INDEX" val="20238020"/>
</p:tagLst>
</file>

<file path=ppt/tags/tag69.xml><?xml version="1.0" encoding="utf-8"?>
<p:tagLst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VALUE" val="611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0*f*1"/>
  <p:tag name="KSO_WM_UNIT_LAYERLEVEL" val="1"/>
  <p:tag name="KSO_WM_TAG_VERSION" val="1.0"/>
  <p:tag name="KSO_WM_BEAUTIFY_FLAG" val="#wm#"/>
  <p:tag name="KSO_WM_TEMPLATE_CATEGORY" val="custom"/>
  <p:tag name="KSO_WM_TEMPLATE_INDEX" val="20238020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73.xml><?xml version="1.0" encoding="utf-8"?>
<p:tagLst xmlns:p="http://schemas.openxmlformats.org/presentationml/2006/main">
  <p:tag name="KSO_WM_TEMPLATE_THUMBS_INDEX" val="1、9"/>
  <p:tag name="KSO_WM_SPECIAL_SOURCE" val="bdnull"/>
  <p:tag name="KSO_WM_TEMPLATE_SUBCATEGORY" val="29"/>
  <p:tag name="KSO_WM_TEMPLATE_MASTER_TYPE" val="0"/>
  <p:tag name="KSO_WM_TEMPLATE_COLOR_TYPE" val="0"/>
  <p:tag name="KSO_WM_TAG_VERSION" val="3.0"/>
  <p:tag name="KSO_WM_BEAUTIFY_FLAG" val="#wm#"/>
  <p:tag name="KSO_WM_TEMPLATE_CATEGORY" val="custom"/>
  <p:tag name="KSO_WM_TEMPLATE_INDEX" val="20238020"/>
</p:tagLst>
</file>

<file path=ppt/tags/tag7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8020_1*a*1"/>
  <p:tag name="KSO_WM_TEMPLATE_CATEGORY" val="custom"/>
  <p:tag name="KSO_WM_TEMPLATE_INDEX" val="20238020"/>
  <p:tag name="KSO_WM_UNIT_LAYERLEVEL" val="1"/>
  <p:tag name="KSO_WM_TAG_VERSION" val="3.0"/>
  <p:tag name="KSO_WM_BEAUTIFY_FLAG" val="#wm#"/>
  <p:tag name="KSO_WM_UNIT_PRESET_TEXT" val="Your title here"/>
</p:tagLst>
</file>

<file path=ppt/tags/tag7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80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38020_1*b*1"/>
  <p:tag name="KSO_WM_TEMPLATE_CATEGORY" val="custom"/>
  <p:tag name="KSO_WM_TEMPLATE_INDEX" val="20238020"/>
  <p:tag name="KSO_WM_UNIT_LAYERLEVEL" val="1"/>
  <p:tag name="KSO_WM_TAG_VERSION" val="3.0"/>
  <p:tag name="KSO_WM_BEAUTIFY_FLAG" val="#wm#"/>
  <p:tag name="KSO_WM_UNIT_PRESET_TEXT" val="Add description"/>
</p:tagLst>
</file>

<file path=ppt/tags/tag76.xml><?xml version="1.0" encoding="utf-8"?>
<p:tagLst xmlns:p="http://schemas.openxmlformats.org/presentationml/2006/main">
  <p:tag name="KSO_WM_UNIT_SUBTYPE" val="b"/>
  <p:tag name="KSO_WM_UNIT_NOCLEAR" val="0"/>
  <p:tag name="KSO_WM_UNIT_VALUE" val="8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4"/>
  <p:tag name="KSO_WM_UNIT_ID" val="custom20238020_1*f*4"/>
  <p:tag name="KSO_WM_TEMPLATE_CATEGORY" val="custom"/>
  <p:tag name="KSO_WM_TEMPLATE_INDEX" val="20238020"/>
  <p:tag name="KSO_WM_UNIT_LAYERLEVEL" val="1"/>
  <p:tag name="KSO_WM_TAG_VERSION" val="3.0"/>
  <p:tag name="KSO_WM_BEAUTIFY_FLAG" val="#wm#"/>
  <p:tag name="KSO_WM_UNIT_PRESET_TEXT" val="Name"/>
</p:tagLst>
</file>

<file path=ppt/tags/tag77.xml><?xml version="1.0" encoding="utf-8"?>
<p:tagLst xmlns:p="http://schemas.openxmlformats.org/presentationml/2006/main">
  <p:tag name="KSO_WM_TEMPLATE_THUMBS_INDEX" val="1、9"/>
  <p:tag name="KSO_WM_SPECIAL_SOURCE" val="bdnull"/>
  <p:tag name="KSO_WM_SLIDE_ID" val="custom20238020_1"/>
  <p:tag name="KSO_WM_TEMPLATE_SUBCATEGORY" val="29"/>
  <p:tag name="KSO_WM_TEMPLATE_MASTER_TYPE" val="0"/>
  <p:tag name="KSO_WM_TEMPLATE_COLOR_TYPE" val="0"/>
  <p:tag name="KSO_WM_SLIDE_TYPE" val="title"/>
  <p:tag name="KSO_WM_SLIDE_SUBTYPE" val="pureTxt"/>
  <p:tag name="KSO_WM_SLIDE_ITEM_CNT" val="0"/>
  <p:tag name="KSO_WM_SLIDE_INDEX" val="1"/>
  <p:tag name="KSO_WM_TAG_VERSION" val="3.0"/>
  <p:tag name="KSO_WM_BEAUTIFY_FLAG" val="#wm#"/>
  <p:tag name="KSO_WM_TEMPLATE_CATEGORY" val="custom"/>
  <p:tag name="KSO_WM_TEMPLATE_INDEX" val="20238020"/>
  <p:tag name="KSO_WM_SLIDE_LAYOUT" val="a_b_f"/>
  <p:tag name="KSO_WM_SLIDE_LAYOUT_CNT" val="1_1_1"/>
  <p:tag name="KSO_WM_SLIDE_THEME_ID" val="3321029"/>
  <p:tag name="KSO_WM_SLIDE_THEME_NAME" val="Z_20238020_Purple Minimalist"/>
</p:tagLst>
</file>

<file path=ppt/tags/tag78.xml><?xml version="1.0" encoding="utf-8"?>
<p:tagLst xmlns:p="http://schemas.openxmlformats.org/presentationml/2006/main">
  <p:tag name="KSO_WM_UNIT_ISCONTENTSTITLE" val="1"/>
  <p:tag name="KSO_WM_UNIT_ISNUMDGMTITLE" val="0"/>
  <p:tag name="KSO_WM_UNIT_NOCLEAR" val="0"/>
  <p:tag name="KSO_WM_UNIT_VALUE" val="3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custom20238020_2*a*1"/>
  <p:tag name="KSO_WM_TEMPLATE_CATEGORY" val="custom"/>
  <p:tag name="KSO_WM_TEMPLATE_INDEX" val="20238020"/>
  <p:tag name="KSO_WM_UNIT_LAYERLEVEL" val="1"/>
  <p:tag name="KSO_WM_TAG_VERSION" val="3.0"/>
  <p:tag name="KSO_WM_BEAUTIFY_FLAG" val="#wm#"/>
  <p:tag name="KSO_WM_UNIT_PRESET_TEXT" val="Contents "/>
</p:tagLst>
</file>

<file path=ppt/tags/tag79.xml><?xml version="1.0" encoding="utf-8"?>
<p:tagLst xmlns:p="http://schemas.openxmlformats.org/presentationml/2006/main">
  <p:tag name="KSO_WM_SPECIAL_SOURCE" val="bdnull"/>
  <p:tag name="KSO_WM_SLIDE_ID" val="custom20238020_2"/>
  <p:tag name="KSO_WM_TEMPLATE_SUBCATEGORY" val="29"/>
  <p:tag name="KSO_WM_TEMPLATE_MASTER_TYPE" val="0"/>
  <p:tag name="KSO_WM_TEMPLATE_COLOR_TYPE" val="0"/>
  <p:tag name="KSO_WM_SLIDE_TYPE" val="contents"/>
  <p:tag name="KSO_WM_SLIDE_SUBTYPE" val="diag"/>
  <p:tag name="KSO_WM_SLIDE_ITEM_CNT" val="2"/>
  <p:tag name="KSO_WM_SLIDE_INDEX" val="2"/>
  <p:tag name="KSO_WM_DIAGRAM_GROUP_CODE" val="l1-1"/>
  <p:tag name="KSO_WM_SLIDE_DIAGTYPE" val="l"/>
  <p:tag name="KSO_WM_TAG_VERSION" val="3.0"/>
  <p:tag name="KSO_WM_BEAUTIFY_FLAG" val="#wm#"/>
  <p:tag name="KSO_WM_TEMPLATE_CATEGORY" val="custom"/>
  <p:tag name="KSO_WM_TEMPLATE_INDEX" val="20238020"/>
  <p:tag name="KSO_WM_SLIDE_LAYOUT" val="a_l"/>
  <p:tag name="KSO_WM_SLIDE_LAYOUT_CNT" val="1_1"/>
  <p:tag name="KSO_WM_SLIDE_THEME_ID" val="3321029"/>
  <p:tag name="KSO_WM_SLIDE_THEME_NAME" val="Z_20238020_Purple Minimalist"/>
</p:tagLst>
</file>

<file path=ppt/tags/tag8.xml><?xml version="1.0" encoding="utf-8"?>
<p:tagLst xmlns:p="http://schemas.openxmlformats.org/presentationml/2006/main">
  <p:tag name="KSO_WM_UNIT_SUBTYPE" val="b"/>
  <p:tag name="KSO_WM_UNIT_PRESET_TEXT" val="署名占位符"/>
  <p:tag name="KSO_WM_UNIT_NOCLEAR" val="0"/>
  <p:tag name="KSO_WM_UNIT_VALUE" val="8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4"/>
  <p:tag name="KSO_WM_UNIT_ID" val="_1*f*4"/>
  <p:tag name="KSO_WM_UNIT_LAYERLEVEL" val="1"/>
  <p:tag name="KSO_WM_TAG_VERSION" val="3.0"/>
  <p:tag name="KSO_WM_BEAUTIFY_FLAG" val="#wm#"/>
</p:tagLst>
</file>

<file path=ppt/tags/tag80.xml><?xml version="1.0" encoding="utf-8"?>
<p:tagLst xmlns:p="http://schemas.openxmlformats.org/presentationml/2006/main">
  <p:tag name="KSO_WM_SLIDE_TYPE" val="text"/>
  <p:tag name="KSO_WM_BEAUTIFY_FLAG" val="#wm#"/>
</p:tagLst>
</file>

<file path=ppt/tags/tag9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2*a*1"/>
  <p:tag name="KSO_WM_UNIT_LAYERLEVEL" val="1"/>
  <p:tag name="KSO_WM_TAG_VERSION" val="3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自定义 185">
      <a:dk1>
        <a:srgbClr val="000000"/>
      </a:dk1>
      <a:lt1>
        <a:srgbClr val="FFFFFF"/>
      </a:lt1>
      <a:dk2>
        <a:srgbClr val="4E0054"/>
      </a:dk2>
      <a:lt2>
        <a:srgbClr val="FCEBFF"/>
      </a:lt2>
      <a:accent1>
        <a:srgbClr val="6E58F6"/>
      </a:accent1>
      <a:accent2>
        <a:srgbClr val="4530E1"/>
      </a:accent2>
      <a:accent3>
        <a:srgbClr val="A749E1"/>
      </a:accent3>
      <a:accent4>
        <a:srgbClr val="3B67FF"/>
      </a:accent4>
      <a:accent5>
        <a:srgbClr val="1EA2ED"/>
      </a:accent5>
      <a:accent6>
        <a:srgbClr val="63CC7A"/>
      </a:accent6>
      <a:hlink>
        <a:srgbClr val="304FFE"/>
      </a:hlink>
      <a:folHlink>
        <a:srgbClr val="492067"/>
      </a:folHlink>
    </a:clrScheme>
    <a:fontScheme name="字体-简约">
      <a:majorFont>
        <a:latin typeface="Manrope ExtraBold"/>
        <a:ea typeface="Manrope ExtraBold"/>
        <a:cs typeface=""/>
      </a:majorFont>
      <a:minorFont>
        <a:latin typeface="Lato"/>
        <a:ea typeface="Lato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6064</Words>
  <Application>WPS Presentation</Application>
  <PresentationFormat>宽屏</PresentationFormat>
  <Paragraphs>149</Paragraphs>
  <Slides>34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34</vt:i4>
      </vt:variant>
    </vt:vector>
  </HeadingPairs>
  <TitlesOfParts>
    <vt:vector size="47" baseType="lpstr">
      <vt:lpstr>Arial</vt:lpstr>
      <vt:lpstr>SimSun</vt:lpstr>
      <vt:lpstr>Wingdings</vt:lpstr>
      <vt:lpstr>Lato</vt:lpstr>
      <vt:lpstr>Segoe Print</vt:lpstr>
      <vt:lpstr>Manrope ExtraBold</vt:lpstr>
      <vt:lpstr>Microsoft YaHei</vt:lpstr>
      <vt:lpstr>Arial Unicode MS</vt:lpstr>
      <vt:lpstr>等线</vt:lpstr>
      <vt:lpstr>Wingdings</vt:lpstr>
      <vt:lpstr>等线 Light</vt:lpstr>
      <vt:lpstr>Office 主题​​</vt:lpstr>
      <vt:lpstr>Office Theme</vt:lpstr>
      <vt:lpstr>IMDB SCORE PREDICTION</vt:lpstr>
      <vt:lpstr>AGENDA: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美仑设计</dc:creator>
  <cp:keywords>www.51pptmoban.com</cp:keywords>
  <cp:lastModifiedBy>wwwsa</cp:lastModifiedBy>
  <cp:revision>41</cp:revision>
  <dcterms:created xsi:type="dcterms:W3CDTF">2018-09-12T16:22:00Z</dcterms:created>
  <dcterms:modified xsi:type="dcterms:W3CDTF">2025-06-16T21:24:24Z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1033-12.2.0.21179</vt:lpwstr>
  </property>
  <property fmtid="{D5CDD505-2E9C-101B-9397-08002B2CF9AE}" pid="3" name="ICV">
    <vt:lpwstr>ABE649605E7E44A090CCF92E6E43F282_13</vt:lpwstr>
  </property>
</Properties>
</file>